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9"/>
  </p:notesMasterIdLst>
  <p:handoutMasterIdLst>
    <p:handoutMasterId r:id="rId60"/>
  </p:handoutMasterIdLst>
  <p:sldIdLst>
    <p:sldId id="256" r:id="rId2"/>
    <p:sldId id="340" r:id="rId3"/>
    <p:sldId id="257" r:id="rId4"/>
    <p:sldId id="263" r:id="rId5"/>
    <p:sldId id="264" r:id="rId6"/>
    <p:sldId id="265" r:id="rId7"/>
    <p:sldId id="258" r:id="rId8"/>
    <p:sldId id="341" r:id="rId9"/>
    <p:sldId id="280" r:id="rId10"/>
    <p:sldId id="281" r:id="rId11"/>
    <p:sldId id="343" r:id="rId12"/>
    <p:sldId id="301" r:id="rId13"/>
    <p:sldId id="302" r:id="rId14"/>
    <p:sldId id="304" r:id="rId15"/>
    <p:sldId id="342" r:id="rId16"/>
    <p:sldId id="275" r:id="rId17"/>
    <p:sldId id="276" r:id="rId18"/>
    <p:sldId id="277" r:id="rId19"/>
    <p:sldId id="278" r:id="rId20"/>
    <p:sldId id="279" r:id="rId21"/>
    <p:sldId id="282" r:id="rId22"/>
    <p:sldId id="283" r:id="rId23"/>
    <p:sldId id="284" r:id="rId24"/>
    <p:sldId id="269" r:id="rId25"/>
    <p:sldId id="270" r:id="rId26"/>
    <p:sldId id="271" r:id="rId27"/>
    <p:sldId id="272" r:id="rId28"/>
    <p:sldId id="285" r:id="rId29"/>
    <p:sldId id="286" r:id="rId30"/>
    <p:sldId id="287" r:id="rId31"/>
    <p:sldId id="321" r:id="rId32"/>
    <p:sldId id="322" r:id="rId33"/>
    <p:sldId id="323" r:id="rId34"/>
    <p:sldId id="324" r:id="rId35"/>
    <p:sldId id="325" r:id="rId36"/>
    <p:sldId id="346" r:id="rId37"/>
    <p:sldId id="326" r:id="rId38"/>
    <p:sldId id="327" r:id="rId39"/>
    <p:sldId id="328" r:id="rId40"/>
    <p:sldId id="345" r:id="rId41"/>
    <p:sldId id="266" r:id="rId42"/>
    <p:sldId id="268" r:id="rId43"/>
    <p:sldId id="334" r:id="rId44"/>
    <p:sldId id="267" r:id="rId45"/>
    <p:sldId id="348" r:id="rId46"/>
    <p:sldId id="347" r:id="rId47"/>
    <p:sldId id="349" r:id="rId48"/>
    <p:sldId id="274" r:id="rId49"/>
    <p:sldId id="297" r:id="rId50"/>
    <p:sldId id="299" r:id="rId51"/>
    <p:sldId id="298" r:id="rId52"/>
    <p:sldId id="329" r:id="rId53"/>
    <p:sldId id="330" r:id="rId54"/>
    <p:sldId id="331" r:id="rId55"/>
    <p:sldId id="332" r:id="rId56"/>
    <p:sldId id="333" r:id="rId57"/>
    <p:sldId id="262"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4" autoAdjust="0"/>
    <p:restoredTop sz="88258" autoAdjust="0"/>
  </p:normalViewPr>
  <p:slideViewPr>
    <p:cSldViewPr snapToGrid="0" snapToObjects="1">
      <p:cViewPr>
        <p:scale>
          <a:sx n="110" d="100"/>
          <a:sy n="110" d="100"/>
        </p:scale>
        <p:origin x="6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A14D61-68D7-4846-A93F-72E6BA22D108}" type="datetimeFigureOut">
              <a:rPr lang="en-US" smtClean="0"/>
              <a:t>8/19/20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3626A5-0686-CB47-AB70-DF9022892322}" type="slidenum">
              <a:rPr lang="en-US" smtClean="0"/>
              <a:t>‹#›</a:t>
            </a:fld>
            <a:endParaRPr lang="en-US"/>
          </a:p>
        </p:txBody>
      </p:sp>
    </p:spTree>
    <p:extLst>
      <p:ext uri="{BB962C8B-B14F-4D97-AF65-F5344CB8AC3E}">
        <p14:creationId xmlns:p14="http://schemas.microsoft.com/office/powerpoint/2010/main" val="891675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FAF200-06FE-8247-A061-F97D1CB9D167}" type="datetimeFigureOut">
              <a:rPr lang="en-US" smtClean="0"/>
              <a:t>8/19/20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6CE9FE-A451-EC4D-BC9B-7AA654D67F85}" type="slidenum">
              <a:rPr lang="en-US" smtClean="0"/>
              <a:t>‹#›</a:t>
            </a:fld>
            <a:endParaRPr lang="en-US"/>
          </a:p>
        </p:txBody>
      </p:sp>
    </p:spTree>
    <p:extLst>
      <p:ext uri="{BB962C8B-B14F-4D97-AF65-F5344CB8AC3E}">
        <p14:creationId xmlns:p14="http://schemas.microsoft.com/office/powerpoint/2010/main" val="5411291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Pink Packet Day 1 Notes &amp; Discussion</a:t>
            </a:r>
          </a:p>
          <a:p>
            <a:endParaRPr lang="en-US" baseline="0" dirty="0"/>
          </a:p>
          <a:p>
            <a:r>
              <a:rPr lang="en-US" baseline="0" dirty="0"/>
              <a:t>THEN GO TO SLIDE 6 regarding EVIDENCE…</a:t>
            </a:r>
            <a:endParaRPr lang="en-US" dirty="0"/>
          </a:p>
        </p:txBody>
      </p:sp>
      <p:sp>
        <p:nvSpPr>
          <p:cNvPr id="4" name="Slide Number Placeholder 3"/>
          <p:cNvSpPr>
            <a:spLocks noGrp="1"/>
          </p:cNvSpPr>
          <p:nvPr>
            <p:ph type="sldNum" sz="quarter" idx="10"/>
          </p:nvPr>
        </p:nvSpPr>
        <p:spPr/>
        <p:txBody>
          <a:bodyPr/>
          <a:lstStyle/>
          <a:p>
            <a:fld id="{936CE9FE-A451-EC4D-BC9B-7AA654D67F85}" type="slidenum">
              <a:rPr lang="en-US" smtClean="0"/>
              <a:t>3</a:t>
            </a:fld>
            <a:endParaRPr lang="en-US"/>
          </a:p>
        </p:txBody>
      </p:sp>
    </p:spTree>
    <p:extLst>
      <p:ext uri="{BB962C8B-B14F-4D97-AF65-F5344CB8AC3E}">
        <p14:creationId xmlns:p14="http://schemas.microsoft.com/office/powerpoint/2010/main" val="4231707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66.1 +/- .5 mL</a:t>
            </a:r>
          </a:p>
        </p:txBody>
      </p:sp>
      <p:sp>
        <p:nvSpPr>
          <p:cNvPr id="4" name="Slide Number Placeholder 3"/>
          <p:cNvSpPr>
            <a:spLocks noGrp="1"/>
          </p:cNvSpPr>
          <p:nvPr>
            <p:ph type="sldNum" sz="quarter" idx="10"/>
          </p:nvPr>
        </p:nvSpPr>
        <p:spPr/>
        <p:txBody>
          <a:bodyPr/>
          <a:lstStyle/>
          <a:p>
            <a:fld id="{936CE9FE-A451-EC4D-BC9B-7AA654D67F85}" type="slidenum">
              <a:rPr lang="en-US" smtClean="0"/>
              <a:t>18</a:t>
            </a:fld>
            <a:endParaRPr lang="en-US"/>
          </a:p>
        </p:txBody>
      </p:sp>
    </p:spTree>
    <p:extLst>
      <p:ext uri="{BB962C8B-B14F-4D97-AF65-F5344CB8AC3E}">
        <p14:creationId xmlns:p14="http://schemas.microsoft.com/office/powerpoint/2010/main" val="4043869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373.34 +/-</a:t>
            </a:r>
            <a:r>
              <a:rPr lang="en-US" baseline="0" dirty="0"/>
              <a:t> .05 cm</a:t>
            </a:r>
            <a:endParaRPr lang="en-US" dirty="0"/>
          </a:p>
        </p:txBody>
      </p:sp>
      <p:sp>
        <p:nvSpPr>
          <p:cNvPr id="4" name="Slide Number Placeholder 3"/>
          <p:cNvSpPr>
            <a:spLocks noGrp="1"/>
          </p:cNvSpPr>
          <p:nvPr>
            <p:ph type="sldNum" sz="quarter" idx="10"/>
          </p:nvPr>
        </p:nvSpPr>
        <p:spPr/>
        <p:txBody>
          <a:bodyPr/>
          <a:lstStyle/>
          <a:p>
            <a:fld id="{936CE9FE-A451-EC4D-BC9B-7AA654D67F85}" type="slidenum">
              <a:rPr lang="en-US" smtClean="0"/>
              <a:t>19</a:t>
            </a:fld>
            <a:endParaRPr lang="en-US"/>
          </a:p>
        </p:txBody>
      </p:sp>
    </p:spTree>
    <p:extLst>
      <p:ext uri="{BB962C8B-B14F-4D97-AF65-F5344CB8AC3E}">
        <p14:creationId xmlns:p14="http://schemas.microsoft.com/office/powerpoint/2010/main" val="4043869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6CE9FE-A451-EC4D-BC9B-7AA654D67F85}" type="slidenum">
              <a:rPr lang="en-US" smtClean="0"/>
              <a:t>20</a:t>
            </a:fld>
            <a:endParaRPr lang="en-US"/>
          </a:p>
        </p:txBody>
      </p:sp>
    </p:spTree>
    <p:extLst>
      <p:ext uri="{BB962C8B-B14F-4D97-AF65-F5344CB8AC3E}">
        <p14:creationId xmlns:p14="http://schemas.microsoft.com/office/powerpoint/2010/main" val="1456402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734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2982FD-4E3B-0247-A881-3B6C528D9B84}" type="slidenum">
              <a:rPr lang="en-US" sz="1200"/>
              <a:pPr eaLnBrk="1" hangingPunct="1"/>
              <a:t>22</a:t>
            </a:fld>
            <a:endParaRPr lang="en-US" sz="1200"/>
          </a:p>
        </p:txBody>
      </p:sp>
    </p:spTree>
    <p:extLst>
      <p:ext uri="{BB962C8B-B14F-4D97-AF65-F5344CB8AC3E}">
        <p14:creationId xmlns:p14="http://schemas.microsoft.com/office/powerpoint/2010/main" val="1956959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939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48DB4D-EE4A-184F-BB8D-CA5AE3CE4CFD}" type="slidenum">
              <a:rPr lang="en-US" sz="1200"/>
              <a:pPr eaLnBrk="1" hangingPunct="1"/>
              <a:t>23</a:t>
            </a:fld>
            <a:endParaRPr lang="en-US" sz="1200"/>
          </a:p>
        </p:txBody>
      </p:sp>
    </p:spTree>
    <p:extLst>
      <p:ext uri="{BB962C8B-B14F-4D97-AF65-F5344CB8AC3E}">
        <p14:creationId xmlns:p14="http://schemas.microsoft.com/office/powerpoint/2010/main" val="1901623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DAY 2 – overview</a:t>
            </a:r>
            <a:r>
              <a:rPr lang="en-US" baseline="0" dirty="0">
                <a:latin typeface="Calibri" charset="0"/>
              </a:rPr>
              <a:t> of measurement…</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Regular meter stick, shorter stick with the same 100 divisions</a:t>
            </a:r>
            <a:r>
              <a:rPr lang="mr-IN" baseline="0" dirty="0">
                <a:latin typeface="Calibri" charset="0"/>
              </a:rPr>
              <a:t>…</a:t>
            </a:r>
            <a:r>
              <a:rPr lang="en-US" baseline="0" dirty="0">
                <a:latin typeface="Calibri" charset="0"/>
              </a:rPr>
              <a:t>.same precision, but different accuracy</a:t>
            </a:r>
            <a:endParaRPr lang="en-US" dirty="0">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2FE6A4-48AB-8A4F-A258-BD2F7D258379}" type="slidenum">
              <a:rPr lang="en-US" sz="1200"/>
              <a:pPr eaLnBrk="1" hangingPunct="1"/>
              <a:t>24</a:t>
            </a:fld>
            <a:endParaRPr lang="en-US" sz="1200"/>
          </a:p>
        </p:txBody>
      </p:sp>
    </p:spTree>
    <p:extLst>
      <p:ext uri="{BB962C8B-B14F-4D97-AF65-F5344CB8AC3E}">
        <p14:creationId xmlns:p14="http://schemas.microsoft.com/office/powerpoint/2010/main" val="540728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481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B04A8B-06D9-FA4B-A09A-A653A1A50797}" type="slidenum">
              <a:rPr lang="en-US" sz="1200"/>
              <a:pPr eaLnBrk="1" hangingPunct="1"/>
              <a:t>25</a:t>
            </a:fld>
            <a:endParaRPr lang="en-US" sz="1200"/>
          </a:p>
        </p:txBody>
      </p:sp>
    </p:spTree>
    <p:extLst>
      <p:ext uri="{BB962C8B-B14F-4D97-AF65-F5344CB8AC3E}">
        <p14:creationId xmlns:p14="http://schemas.microsoft.com/office/powerpoint/2010/main" val="1267093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3DA454-5FE7-A140-8C4D-FD27F63D2758}" type="slidenum">
              <a:rPr lang="en-US" sz="1200"/>
              <a:pPr eaLnBrk="1" hangingPunct="1"/>
              <a:t>26</a:t>
            </a:fld>
            <a:endParaRPr lang="en-US" sz="1200"/>
          </a:p>
        </p:txBody>
      </p:sp>
    </p:spTree>
    <p:extLst>
      <p:ext uri="{BB962C8B-B14F-4D97-AF65-F5344CB8AC3E}">
        <p14:creationId xmlns:p14="http://schemas.microsoft.com/office/powerpoint/2010/main" val="1006926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891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We will revisit this when we do dimensional</a:t>
            </a:r>
            <a:r>
              <a:rPr lang="en-US" baseline="0" dirty="0">
                <a:latin typeface="Calibri" charset="0"/>
              </a:rPr>
              <a:t> analysis…</a:t>
            </a:r>
            <a:endParaRPr lang="en-US" dirty="0">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4357B8-24FA-0A43-9742-E614E23D7677}" type="slidenum">
              <a:rPr lang="en-US" sz="1200"/>
              <a:pPr eaLnBrk="1" hangingPunct="1"/>
              <a:t>27</a:t>
            </a:fld>
            <a:endParaRPr lang="en-US" sz="1200"/>
          </a:p>
        </p:txBody>
      </p:sp>
    </p:spTree>
    <p:extLst>
      <p:ext uri="{BB962C8B-B14F-4D97-AF65-F5344CB8AC3E}">
        <p14:creationId xmlns:p14="http://schemas.microsoft.com/office/powerpoint/2010/main" val="840483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DAY 3…</a:t>
            </a: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D74656-0C67-3047-86CD-29FE58A13274}" type="slidenum">
              <a:rPr lang="en-US" sz="1200"/>
              <a:pPr eaLnBrk="1" hangingPunct="1"/>
              <a:t>28</a:t>
            </a:fld>
            <a:endParaRPr lang="en-US" sz="1200"/>
          </a:p>
        </p:txBody>
      </p:sp>
    </p:spTree>
    <p:extLst>
      <p:ext uri="{BB962C8B-B14F-4D97-AF65-F5344CB8AC3E}">
        <p14:creationId xmlns:p14="http://schemas.microsoft.com/office/powerpoint/2010/main" val="69012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SLIDE 2</a:t>
            </a:r>
          </a:p>
        </p:txBody>
      </p:sp>
      <p:sp>
        <p:nvSpPr>
          <p:cNvPr id="4" name="Slide Number Placeholder 3"/>
          <p:cNvSpPr>
            <a:spLocks noGrp="1"/>
          </p:cNvSpPr>
          <p:nvPr>
            <p:ph type="sldNum" sz="quarter" idx="10"/>
          </p:nvPr>
        </p:nvSpPr>
        <p:spPr/>
        <p:txBody>
          <a:bodyPr/>
          <a:lstStyle/>
          <a:p>
            <a:fld id="{936CE9FE-A451-EC4D-BC9B-7AA654D67F85}" type="slidenum">
              <a:rPr lang="en-US" smtClean="0"/>
              <a:t>6</a:t>
            </a:fld>
            <a:endParaRPr lang="en-US"/>
          </a:p>
        </p:txBody>
      </p:sp>
    </p:spTree>
    <p:extLst>
      <p:ext uri="{BB962C8B-B14F-4D97-AF65-F5344CB8AC3E}">
        <p14:creationId xmlns:p14="http://schemas.microsoft.com/office/powerpoint/2010/main" val="317377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5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3A2943-E204-274D-A9F8-42E7E241FCA4}" type="slidenum">
              <a:rPr lang="en-US" sz="1200"/>
              <a:pPr eaLnBrk="1" hangingPunct="1"/>
              <a:t>29</a:t>
            </a:fld>
            <a:endParaRPr lang="en-US" sz="1200"/>
          </a:p>
        </p:txBody>
      </p:sp>
    </p:spTree>
    <p:extLst>
      <p:ext uri="{BB962C8B-B14F-4D97-AF65-F5344CB8AC3E}">
        <p14:creationId xmlns:p14="http://schemas.microsoft.com/office/powerpoint/2010/main" val="367445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758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18D9DF-A9CB-0F4A-BF5B-51561C53FFF5}" type="slidenum">
              <a:rPr lang="en-US" sz="1200"/>
              <a:pPr eaLnBrk="1" hangingPunct="1"/>
              <a:t>30</a:t>
            </a:fld>
            <a:endParaRPr lang="en-US" sz="1200"/>
          </a:p>
        </p:txBody>
      </p:sp>
    </p:spTree>
    <p:extLst>
      <p:ext uri="{BB962C8B-B14F-4D97-AF65-F5344CB8AC3E}">
        <p14:creationId xmlns:p14="http://schemas.microsoft.com/office/powerpoint/2010/main" val="1639050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foreign exchange student from Norway is playing volleyball for LL this year.  We asked her how tall she was for the roster, and she said 171.  We laughed and then she said 67 inches….we laughed again! </a:t>
            </a:r>
          </a:p>
        </p:txBody>
      </p:sp>
      <p:sp>
        <p:nvSpPr>
          <p:cNvPr id="4" name="Slide Number Placeholder 3"/>
          <p:cNvSpPr>
            <a:spLocks noGrp="1"/>
          </p:cNvSpPr>
          <p:nvPr>
            <p:ph type="sldNum" sz="quarter" idx="10"/>
          </p:nvPr>
        </p:nvSpPr>
        <p:spPr/>
        <p:txBody>
          <a:bodyPr/>
          <a:lstStyle/>
          <a:p>
            <a:fld id="{936CE9FE-A451-EC4D-BC9B-7AA654D67F85}" type="slidenum">
              <a:rPr lang="en-US" smtClean="0"/>
              <a:t>31</a:t>
            </a:fld>
            <a:endParaRPr lang="en-US"/>
          </a:p>
        </p:txBody>
      </p:sp>
    </p:spTree>
    <p:extLst>
      <p:ext uri="{BB962C8B-B14F-4D97-AF65-F5344CB8AC3E}">
        <p14:creationId xmlns:p14="http://schemas.microsoft.com/office/powerpoint/2010/main" val="3755376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065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F34B9D-699C-8543-BA2E-4A5F6B1FC301}" type="slidenum">
              <a:rPr lang="en-US" sz="1200"/>
              <a:pPr eaLnBrk="1" hangingPunct="1"/>
              <a:t>32</a:t>
            </a:fld>
            <a:endParaRPr lang="en-US" sz="1200"/>
          </a:p>
        </p:txBody>
      </p:sp>
    </p:spTree>
    <p:extLst>
      <p:ext uri="{BB962C8B-B14F-4D97-AF65-F5344CB8AC3E}">
        <p14:creationId xmlns:p14="http://schemas.microsoft.com/office/powerpoint/2010/main" val="2089635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270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BE0170-9835-FD49-A18F-E17CAED14DB7}" type="slidenum">
              <a:rPr lang="en-US" sz="1200"/>
              <a:pPr eaLnBrk="1" hangingPunct="1"/>
              <a:t>33</a:t>
            </a:fld>
            <a:endParaRPr lang="en-US" sz="1200"/>
          </a:p>
        </p:txBody>
      </p:sp>
    </p:spTree>
    <p:extLst>
      <p:ext uri="{BB962C8B-B14F-4D97-AF65-F5344CB8AC3E}">
        <p14:creationId xmlns:p14="http://schemas.microsoft.com/office/powerpoint/2010/main" val="550638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475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621D9E-2E9D-9246-93AA-78F03A696ABA}" type="slidenum">
              <a:rPr lang="en-US" sz="1200"/>
              <a:pPr eaLnBrk="1" hangingPunct="1"/>
              <a:t>34</a:t>
            </a:fld>
            <a:endParaRPr lang="en-US" sz="1200"/>
          </a:p>
        </p:txBody>
      </p:sp>
    </p:spTree>
    <p:extLst>
      <p:ext uri="{BB962C8B-B14F-4D97-AF65-F5344CB8AC3E}">
        <p14:creationId xmlns:p14="http://schemas.microsoft.com/office/powerpoint/2010/main" val="1071041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47D406-F755-9148-843C-CE30767B0A04}" type="slidenum">
              <a:rPr lang="en-US" sz="1200"/>
              <a:pPr eaLnBrk="1" hangingPunct="1"/>
              <a:t>35</a:t>
            </a:fld>
            <a:endParaRPr lang="en-US" sz="1200"/>
          </a:p>
        </p:txBody>
      </p:sp>
    </p:spTree>
    <p:extLst>
      <p:ext uri="{BB962C8B-B14F-4D97-AF65-F5344CB8AC3E}">
        <p14:creationId xmlns:p14="http://schemas.microsoft.com/office/powerpoint/2010/main" val="782309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885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683F2E-1F9D-4D4B-9AA8-5529933C34BC}" type="slidenum">
              <a:rPr lang="en-US" sz="1200"/>
              <a:pPr eaLnBrk="1" hangingPunct="1"/>
              <a:t>37</a:t>
            </a:fld>
            <a:endParaRPr lang="en-US" sz="1200"/>
          </a:p>
        </p:txBody>
      </p:sp>
    </p:spTree>
    <p:extLst>
      <p:ext uri="{BB962C8B-B14F-4D97-AF65-F5344CB8AC3E}">
        <p14:creationId xmlns:p14="http://schemas.microsoft.com/office/powerpoint/2010/main" val="1375417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089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E9D962-387B-5F4B-BD30-9E130DE14C4C}" type="slidenum">
              <a:rPr lang="en-US" sz="1200"/>
              <a:pPr eaLnBrk="1" hangingPunct="1"/>
              <a:t>38</a:t>
            </a:fld>
            <a:endParaRPr lang="en-US" sz="1200"/>
          </a:p>
        </p:txBody>
      </p:sp>
    </p:spTree>
    <p:extLst>
      <p:ext uri="{BB962C8B-B14F-4D97-AF65-F5344CB8AC3E}">
        <p14:creationId xmlns:p14="http://schemas.microsoft.com/office/powerpoint/2010/main" val="1124433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294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4EF4C5-BB3B-F54F-A9D9-597E0B836E5D}" type="slidenum">
              <a:rPr lang="en-US" sz="1200"/>
              <a:pPr eaLnBrk="1" hangingPunct="1"/>
              <a:t>39</a:t>
            </a:fld>
            <a:endParaRPr lang="en-US" sz="1200"/>
          </a:p>
        </p:txBody>
      </p:sp>
    </p:spTree>
    <p:extLst>
      <p:ext uri="{BB962C8B-B14F-4D97-AF65-F5344CB8AC3E}">
        <p14:creationId xmlns:p14="http://schemas.microsoft.com/office/powerpoint/2010/main" val="49822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Theory</a:t>
            </a:r>
            <a:r>
              <a:rPr lang="en-US" baseline="0" dirty="0"/>
              <a:t> of Plate Tectonics, Big Bang Theory, Theory of General Relativity</a:t>
            </a:r>
          </a:p>
          <a:p>
            <a:r>
              <a:rPr lang="en-US" baseline="0" dirty="0"/>
              <a:t>Newton’s Laws of Motion, Universal Law of Gravitation, Law of Conservation of (energy, mass, momentum, etc.), Hubble’s Law, </a:t>
            </a:r>
            <a:r>
              <a:rPr lang="en-US" baseline="0" dirty="0" err="1"/>
              <a:t>Kepler’s</a:t>
            </a:r>
            <a:r>
              <a:rPr lang="en-US" baseline="0" dirty="0"/>
              <a:t> Law of planetary motion (3 laws), Law of Thermodynamics (energy in a system)</a:t>
            </a:r>
            <a:endParaRPr lang="en-US" dirty="0"/>
          </a:p>
        </p:txBody>
      </p:sp>
      <p:sp>
        <p:nvSpPr>
          <p:cNvPr id="4" name="Slide Number Placeholder 3"/>
          <p:cNvSpPr>
            <a:spLocks noGrp="1"/>
          </p:cNvSpPr>
          <p:nvPr>
            <p:ph type="sldNum" sz="quarter" idx="10"/>
          </p:nvPr>
        </p:nvSpPr>
        <p:spPr/>
        <p:txBody>
          <a:bodyPr/>
          <a:lstStyle/>
          <a:p>
            <a:fld id="{936CE9FE-A451-EC4D-BC9B-7AA654D67F85}" type="slidenum">
              <a:rPr lang="en-US" smtClean="0"/>
              <a:t>7</a:t>
            </a:fld>
            <a:endParaRPr lang="en-US"/>
          </a:p>
        </p:txBody>
      </p:sp>
    </p:spTree>
    <p:extLst>
      <p:ext uri="{BB962C8B-B14F-4D97-AF65-F5344CB8AC3E}">
        <p14:creationId xmlns:p14="http://schemas.microsoft.com/office/powerpoint/2010/main" val="1654922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Theory</a:t>
            </a:r>
            <a:r>
              <a:rPr lang="en-US" baseline="0" dirty="0"/>
              <a:t> of Plate Tectonics, Big Bang Theory, Theory of General Relativity</a:t>
            </a:r>
          </a:p>
          <a:p>
            <a:r>
              <a:rPr lang="en-US" baseline="0" dirty="0"/>
              <a:t>Newton’s Laws of Motion, Universal Law of Gravitation, Law of Conservation of (energy, mass, momentum, etc.), Hubble’s Law, </a:t>
            </a:r>
            <a:r>
              <a:rPr lang="en-US" baseline="0" dirty="0" err="1"/>
              <a:t>Kepler’s</a:t>
            </a:r>
            <a:r>
              <a:rPr lang="en-US" baseline="0" dirty="0"/>
              <a:t> Law of planetary motion (3 laws), Law of Thermodynamics (energy in a system)</a:t>
            </a:r>
            <a:endParaRPr lang="en-US" dirty="0"/>
          </a:p>
        </p:txBody>
      </p:sp>
      <p:sp>
        <p:nvSpPr>
          <p:cNvPr id="4" name="Slide Number Placeholder 3"/>
          <p:cNvSpPr>
            <a:spLocks noGrp="1"/>
          </p:cNvSpPr>
          <p:nvPr>
            <p:ph type="sldNum" sz="quarter" idx="10"/>
          </p:nvPr>
        </p:nvSpPr>
        <p:spPr/>
        <p:txBody>
          <a:bodyPr/>
          <a:lstStyle/>
          <a:p>
            <a:fld id="{936CE9FE-A451-EC4D-BC9B-7AA654D67F85}" type="slidenum">
              <a:rPr lang="en-US" smtClean="0"/>
              <a:t>40</a:t>
            </a:fld>
            <a:endParaRPr lang="en-US"/>
          </a:p>
        </p:txBody>
      </p:sp>
    </p:spTree>
    <p:extLst>
      <p:ext uri="{BB962C8B-B14F-4D97-AF65-F5344CB8AC3E}">
        <p14:creationId xmlns:p14="http://schemas.microsoft.com/office/powerpoint/2010/main" val="3760846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6CE9FE-A451-EC4D-BC9B-7AA654D67F85}" type="slidenum">
              <a:rPr lang="en-US" smtClean="0"/>
              <a:t>41</a:t>
            </a:fld>
            <a:endParaRPr lang="en-US"/>
          </a:p>
        </p:txBody>
      </p:sp>
    </p:spTree>
    <p:extLst>
      <p:ext uri="{BB962C8B-B14F-4D97-AF65-F5344CB8AC3E}">
        <p14:creationId xmlns:p14="http://schemas.microsoft.com/office/powerpoint/2010/main" val="2095163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the pull back distance of a rubber band affect the distance a paper wad travels?</a:t>
            </a:r>
          </a:p>
          <a:p>
            <a:r>
              <a:rPr lang="en-US" dirty="0"/>
              <a:t>What do you know about them?  What could our question be?  Hypothesis?</a:t>
            </a:r>
          </a:p>
          <a:p>
            <a:r>
              <a:rPr lang="en-US" dirty="0"/>
              <a:t>Materials/Procedure?</a:t>
            </a:r>
          </a:p>
          <a:p>
            <a:r>
              <a:rPr lang="en-US" dirty="0"/>
              <a:t>Data</a:t>
            </a:r>
            <a:r>
              <a:rPr lang="en-US" baseline="0" dirty="0"/>
              <a:t> table?</a:t>
            </a:r>
          </a:p>
          <a:p>
            <a:r>
              <a:rPr lang="en-US" baseline="0" dirty="0"/>
              <a:t>Graph?</a:t>
            </a:r>
            <a:endParaRPr lang="en-US" dirty="0"/>
          </a:p>
        </p:txBody>
      </p:sp>
      <p:sp>
        <p:nvSpPr>
          <p:cNvPr id="4" name="Slide Number Placeholder 3"/>
          <p:cNvSpPr>
            <a:spLocks noGrp="1"/>
          </p:cNvSpPr>
          <p:nvPr>
            <p:ph type="sldNum" sz="quarter" idx="10"/>
          </p:nvPr>
        </p:nvSpPr>
        <p:spPr/>
        <p:txBody>
          <a:bodyPr/>
          <a:lstStyle/>
          <a:p>
            <a:pPr>
              <a:defRPr/>
            </a:pPr>
            <a:fld id="{140900A6-FE3E-C44E-A056-C68CB69C7D7A}" type="slidenum">
              <a:rPr lang="en-US" smtClean="0"/>
              <a:pPr>
                <a:defRPr/>
              </a:pPr>
              <a:t>42</a:t>
            </a:fld>
            <a:endParaRPr lang="en-US"/>
          </a:p>
        </p:txBody>
      </p:sp>
    </p:spTree>
    <p:extLst>
      <p:ext uri="{BB962C8B-B14F-4D97-AF65-F5344CB8AC3E}">
        <p14:creationId xmlns:p14="http://schemas.microsoft.com/office/powerpoint/2010/main" val="3886530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a:t>
            </a:r>
            <a:r>
              <a:rPr lang="en-US" baseline="0" dirty="0"/>
              <a:t> into club XY, you </a:t>
            </a:r>
            <a:r>
              <a:rPr lang="en-US" baseline="0" dirty="0" err="1"/>
              <a:t>gotta</a:t>
            </a:r>
            <a:r>
              <a:rPr lang="en-US" baseline="0" dirty="0"/>
              <a:t> bring your ID : )</a:t>
            </a:r>
            <a:endParaRPr lang="en-US" dirty="0"/>
          </a:p>
        </p:txBody>
      </p:sp>
      <p:sp>
        <p:nvSpPr>
          <p:cNvPr id="4" name="Slide Number Placeholder 3"/>
          <p:cNvSpPr>
            <a:spLocks noGrp="1"/>
          </p:cNvSpPr>
          <p:nvPr>
            <p:ph type="sldNum" sz="quarter" idx="10"/>
          </p:nvPr>
        </p:nvSpPr>
        <p:spPr/>
        <p:txBody>
          <a:bodyPr/>
          <a:lstStyle/>
          <a:p>
            <a:fld id="{936CE9FE-A451-EC4D-BC9B-7AA654D67F85}" type="slidenum">
              <a:rPr lang="en-US" smtClean="0"/>
              <a:t>50</a:t>
            </a:fld>
            <a:endParaRPr lang="en-US"/>
          </a:p>
        </p:txBody>
      </p:sp>
    </p:spTree>
    <p:extLst>
      <p:ext uri="{BB962C8B-B14F-4D97-AF65-F5344CB8AC3E}">
        <p14:creationId xmlns:p14="http://schemas.microsoft.com/office/powerpoint/2010/main" val="2337089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6CE9FE-A451-EC4D-BC9B-7AA654D67F85}" type="slidenum">
              <a:rPr lang="en-US" smtClean="0"/>
              <a:t>51</a:t>
            </a:fld>
            <a:endParaRPr lang="en-US"/>
          </a:p>
        </p:txBody>
      </p:sp>
    </p:spTree>
    <p:extLst>
      <p:ext uri="{BB962C8B-B14F-4D97-AF65-F5344CB8AC3E}">
        <p14:creationId xmlns:p14="http://schemas.microsoft.com/office/powerpoint/2010/main" val="26541874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DAY 1 (</a:t>
            </a:r>
            <a:r>
              <a:rPr lang="en-US" dirty="0" err="1"/>
              <a:t>sci</a:t>
            </a:r>
            <a:r>
              <a:rPr lang="en-US" dirty="0"/>
              <a:t> meth focus)</a:t>
            </a:r>
          </a:p>
        </p:txBody>
      </p:sp>
      <p:sp>
        <p:nvSpPr>
          <p:cNvPr id="4" name="Slide Number Placeholder 3"/>
          <p:cNvSpPr>
            <a:spLocks noGrp="1"/>
          </p:cNvSpPr>
          <p:nvPr>
            <p:ph type="sldNum" sz="quarter" idx="10"/>
          </p:nvPr>
        </p:nvSpPr>
        <p:spPr/>
        <p:txBody>
          <a:bodyPr/>
          <a:lstStyle/>
          <a:p>
            <a:fld id="{936CE9FE-A451-EC4D-BC9B-7AA654D67F85}" type="slidenum">
              <a:rPr lang="en-US" smtClean="0"/>
              <a:t>57</a:t>
            </a:fld>
            <a:endParaRPr lang="en-US"/>
          </a:p>
        </p:txBody>
      </p:sp>
    </p:spTree>
    <p:extLst>
      <p:ext uri="{BB962C8B-B14F-4D97-AF65-F5344CB8AC3E}">
        <p14:creationId xmlns:p14="http://schemas.microsoft.com/office/powerpoint/2010/main" val="217704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illustrate the distinction between terms using a surveying example, imagine surveyors very carefully measuring the distance between two survey points about 30 meters (approximately 100 feet) apart 10 times with a measuring tape.  All 10 of the results agree with each other to within two millimeters (less than one-tenth of an inch).  These would be very precise measurements.  However, suppose the tape they used was too long by 10 millimeters.  Then the measurements, even though very precise, would not be accurate.  Other factors that could affect the accuracy or precision of tape measurements include:  incorrect spacing of the marks on the tape, use of the tape at a temperature different from the temperature at which it was calibrated, and use of the tape without the correct tension to control the amount of sag in the tape. </a:t>
            </a:r>
          </a:p>
        </p:txBody>
      </p:sp>
      <p:sp>
        <p:nvSpPr>
          <p:cNvPr id="4" name="Slide Number Placeholder 3"/>
          <p:cNvSpPr>
            <a:spLocks noGrp="1"/>
          </p:cNvSpPr>
          <p:nvPr>
            <p:ph type="sldNum" sz="quarter" idx="10"/>
          </p:nvPr>
        </p:nvSpPr>
        <p:spPr/>
        <p:txBody>
          <a:bodyPr/>
          <a:lstStyle/>
          <a:p>
            <a:pPr>
              <a:defRPr/>
            </a:pPr>
            <a:fld id="{140900A6-FE3E-C44E-A056-C68CB69C7D7A}" type="slidenum">
              <a:rPr lang="en-US" smtClean="0"/>
              <a:pPr>
                <a:defRPr/>
              </a:pPr>
              <a:t>9</a:t>
            </a:fld>
            <a:endParaRPr lang="en-US"/>
          </a:p>
        </p:txBody>
      </p:sp>
    </p:spTree>
    <p:extLst>
      <p:ext uri="{BB962C8B-B14F-4D97-AF65-F5344CB8AC3E}">
        <p14:creationId xmlns:p14="http://schemas.microsoft.com/office/powerpoint/2010/main" val="380127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HW:  Writing</a:t>
            </a:r>
            <a:r>
              <a:rPr lang="en-US" baseline="0" dirty="0"/>
              <a:t> Assignment </a:t>
            </a:r>
            <a:r>
              <a:rPr lang="en-US" baseline="0" dirty="0">
                <a:sym typeface="Wingdings"/>
              </a:rPr>
              <a:t> </a:t>
            </a:r>
            <a:r>
              <a:rPr lang="en-US" dirty="0"/>
              <a:t>Why do scientists need to be both accurate and precise</a:t>
            </a:r>
            <a:r>
              <a:rPr lang="en-US" baseline="0" dirty="0"/>
              <a:t>?</a:t>
            </a:r>
          </a:p>
          <a:p>
            <a:r>
              <a:rPr lang="en-US" baseline="0" dirty="0"/>
              <a:t>Reading Assignment </a:t>
            </a:r>
            <a:r>
              <a:rPr lang="en-US" baseline="0" dirty="0">
                <a:sym typeface="Wingdings"/>
              </a:rPr>
              <a:t> Read pink packet</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140900A6-FE3E-C44E-A056-C68CB69C7D7A}" type="slidenum">
              <a:rPr lang="en-US" smtClean="0"/>
              <a:pPr>
                <a:defRPr/>
              </a:pPr>
              <a:t>10</a:t>
            </a:fld>
            <a:endParaRPr lang="en-US"/>
          </a:p>
        </p:txBody>
      </p:sp>
    </p:spTree>
    <p:extLst>
      <p:ext uri="{BB962C8B-B14F-4D97-AF65-F5344CB8AC3E}">
        <p14:creationId xmlns:p14="http://schemas.microsoft.com/office/powerpoint/2010/main" val="3831974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PRECISION!</a:t>
            </a:r>
          </a:p>
        </p:txBody>
      </p:sp>
      <p:sp>
        <p:nvSpPr>
          <p:cNvPr id="4" name="Slide Number Placeholder 3"/>
          <p:cNvSpPr>
            <a:spLocks noGrp="1"/>
          </p:cNvSpPr>
          <p:nvPr>
            <p:ph type="sldNum" sz="quarter" idx="10"/>
          </p:nvPr>
        </p:nvSpPr>
        <p:spPr/>
        <p:txBody>
          <a:bodyPr/>
          <a:lstStyle/>
          <a:p>
            <a:fld id="{936CE9FE-A451-EC4D-BC9B-7AA654D67F85}" type="slidenum">
              <a:rPr lang="en-US" smtClean="0"/>
              <a:t>12</a:t>
            </a:fld>
            <a:endParaRPr lang="en-US"/>
          </a:p>
        </p:txBody>
      </p:sp>
    </p:spTree>
    <p:extLst>
      <p:ext uri="{BB962C8B-B14F-4D97-AF65-F5344CB8AC3E}">
        <p14:creationId xmlns:p14="http://schemas.microsoft.com/office/powerpoint/2010/main" val="836227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Pink Packet Day 2 Notes &amp; Discussion</a:t>
            </a:r>
          </a:p>
        </p:txBody>
      </p:sp>
      <p:sp>
        <p:nvSpPr>
          <p:cNvPr id="4" name="Slide Number Placeholder 3"/>
          <p:cNvSpPr>
            <a:spLocks noGrp="1"/>
          </p:cNvSpPr>
          <p:nvPr>
            <p:ph type="sldNum" sz="quarter" idx="5"/>
          </p:nvPr>
        </p:nvSpPr>
        <p:spPr/>
        <p:txBody>
          <a:bodyPr/>
          <a:lstStyle/>
          <a:p>
            <a:fld id="{936CE9FE-A451-EC4D-BC9B-7AA654D67F85}" type="slidenum">
              <a:rPr lang="en-US" smtClean="0"/>
              <a:t>15</a:t>
            </a:fld>
            <a:endParaRPr lang="en-US"/>
          </a:p>
        </p:txBody>
      </p:sp>
    </p:spTree>
    <p:extLst>
      <p:ext uri="{BB962C8B-B14F-4D97-AF65-F5344CB8AC3E}">
        <p14:creationId xmlns:p14="http://schemas.microsoft.com/office/powerpoint/2010/main" val="533227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481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B04A8B-06D9-FA4B-A09A-A653A1A50797}" type="slidenum">
              <a:rPr lang="en-US" sz="1200"/>
              <a:pPr eaLnBrk="1" hangingPunct="1"/>
              <a:t>16</a:t>
            </a:fld>
            <a:endParaRPr lang="en-US" sz="1200"/>
          </a:p>
        </p:txBody>
      </p:sp>
    </p:spTree>
    <p:extLst>
      <p:ext uri="{BB962C8B-B14F-4D97-AF65-F5344CB8AC3E}">
        <p14:creationId xmlns:p14="http://schemas.microsoft.com/office/powerpoint/2010/main" val="1852707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481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1.94 +/- .05 cm</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B04A8B-06D9-FA4B-A09A-A653A1A50797}" type="slidenum">
              <a:rPr lang="en-US" sz="1200"/>
              <a:pPr eaLnBrk="1" hangingPunct="1"/>
              <a:t>17</a:t>
            </a:fld>
            <a:endParaRPr lang="en-US" sz="1200"/>
          </a:p>
        </p:txBody>
      </p:sp>
    </p:spTree>
    <p:extLst>
      <p:ext uri="{BB962C8B-B14F-4D97-AF65-F5344CB8AC3E}">
        <p14:creationId xmlns:p14="http://schemas.microsoft.com/office/powerpoint/2010/main" val="209589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E64AD1-9C5B-1845-A8A4-9D473CB02F23}" type="datetimeFigureOut">
              <a:rPr lang="en-US" smtClean="0"/>
              <a:t>8/19/20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FD5D7-0734-C347-9214-78B80A06CA7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64AD1-9C5B-1845-A8A4-9D473CB02F23}" type="datetimeFigureOut">
              <a:rPr lang="en-US" smtClean="0"/>
              <a:t>8/19/20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FD5D7-0734-C347-9214-78B80A06CA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E64AD1-9C5B-1845-A8A4-9D473CB02F23}" type="datetimeFigureOut">
              <a:rPr lang="en-US" smtClean="0"/>
              <a:t>8/19/20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FD5D7-0734-C347-9214-78B80A06CA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able Placeholder 2"/>
          <p:cNvSpPr>
            <a:spLocks noGrp="1"/>
          </p:cNvSpPr>
          <p:nvPr>
            <p:ph type="tbl" idx="1"/>
          </p:nvPr>
        </p:nvSpPr>
        <p:spPr>
          <a:xfrm>
            <a:off x="457200" y="1719263"/>
            <a:ext cx="8229600" cy="4411662"/>
          </a:xfrm>
        </p:spPr>
        <p:txBody>
          <a:bodyPr rtlCol="0">
            <a:normAutofit/>
          </a:bodyPr>
          <a:lstStyle/>
          <a:p>
            <a:pPr lvl="0"/>
            <a:endParaRPr lang="en-US" noProof="0"/>
          </a:p>
        </p:txBody>
      </p:sp>
      <p:sp>
        <p:nvSpPr>
          <p:cNvPr id="4" name="Rectangle 5"/>
          <p:cNvSpPr>
            <a:spLocks noGrp="1" noChangeArrowheads="1"/>
          </p:cNvSpPr>
          <p:nvPr>
            <p:ph type="dt" sz="half" idx="10"/>
          </p:nvPr>
        </p:nvSpPr>
        <p:spPr/>
        <p:txBody>
          <a:bodyPr rtlCol="0"/>
          <a:lstStyle>
            <a:lvl1pPr>
              <a:defRPr>
                <a:ea typeface="ＭＳ Ｐゴシック" charset="-128"/>
                <a:cs typeface="ＭＳ Ｐゴシック" charset="-128"/>
              </a:defRPr>
            </a:lvl1pPr>
          </a:lstStyle>
          <a:p>
            <a:pPr>
              <a:defRPr/>
            </a:pPr>
            <a:endParaRPr lang="en-US" altLang="en-US"/>
          </a:p>
        </p:txBody>
      </p:sp>
      <p:sp>
        <p:nvSpPr>
          <p:cNvPr id="5" name="Rectangle 6"/>
          <p:cNvSpPr>
            <a:spLocks noGrp="1" noChangeArrowheads="1"/>
          </p:cNvSpPr>
          <p:nvPr>
            <p:ph type="ftr" sz="quarter" idx="11"/>
          </p:nvPr>
        </p:nvSpPr>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smtClean="0"/>
            </a:lvl1pPr>
          </a:lstStyle>
          <a:p>
            <a:pPr>
              <a:defRPr/>
            </a:pPr>
            <a:fld id="{43245905-4307-644F-9377-4CDFC2C009E4}" type="slidenum">
              <a:rPr lang="en-US"/>
              <a:pPr>
                <a:defRPr/>
              </a:pPr>
              <a:t>‹#›</a:t>
            </a:fld>
            <a:endParaRPr lang="en-US"/>
          </a:p>
        </p:txBody>
      </p:sp>
    </p:spTree>
    <p:extLst>
      <p:ext uri="{BB962C8B-B14F-4D97-AF65-F5344CB8AC3E}">
        <p14:creationId xmlns:p14="http://schemas.microsoft.com/office/powerpoint/2010/main" val="3553936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5088" y="20177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5088" y="41513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fld id="{4607CD4A-E0F7-0641-AC9B-00DA4D510B9B}" type="slidenum">
              <a:rPr lang="en-US"/>
              <a:pPr/>
              <a:t>‹#›</a:t>
            </a:fld>
            <a:endParaRPr lang="en-US"/>
          </a:p>
        </p:txBody>
      </p:sp>
    </p:spTree>
    <p:extLst>
      <p:ext uri="{BB962C8B-B14F-4D97-AF65-F5344CB8AC3E}">
        <p14:creationId xmlns:p14="http://schemas.microsoft.com/office/powerpoint/2010/main" val="370404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64AD1-9C5B-1845-A8A4-9D473CB02F23}" type="datetimeFigureOut">
              <a:rPr lang="en-US" smtClean="0"/>
              <a:t>8/19/20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FD5D7-0734-C347-9214-78B80A06CA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64AD1-9C5B-1845-A8A4-9D473CB02F23}" type="datetimeFigureOut">
              <a:rPr lang="en-US" smtClean="0"/>
              <a:t>8/19/20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FD5D7-0734-C347-9214-78B80A06CA7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E64AD1-9C5B-1845-A8A4-9D473CB02F23}" type="datetimeFigureOut">
              <a:rPr lang="en-US" smtClean="0"/>
              <a:t>8/19/20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FD5D7-0734-C347-9214-78B80A06CA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E64AD1-9C5B-1845-A8A4-9D473CB02F23}" type="datetimeFigureOut">
              <a:rPr lang="en-US" smtClean="0"/>
              <a:t>8/19/20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3FD5D7-0734-C347-9214-78B80A06CA7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E64AD1-9C5B-1845-A8A4-9D473CB02F23}" type="datetimeFigureOut">
              <a:rPr lang="en-US" smtClean="0"/>
              <a:t>8/19/20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3FD5D7-0734-C347-9214-78B80A06CA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64AD1-9C5B-1845-A8A4-9D473CB02F23}" type="datetimeFigureOut">
              <a:rPr lang="en-US" smtClean="0"/>
              <a:t>8/19/20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3FD5D7-0734-C347-9214-78B80A06CA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64AD1-9C5B-1845-A8A4-9D473CB02F23}" type="datetimeFigureOut">
              <a:rPr lang="en-US" smtClean="0"/>
              <a:t>8/19/20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FD5D7-0734-C347-9214-78B80A06CA7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64AD1-9C5B-1845-A8A4-9D473CB02F23}" type="datetimeFigureOut">
              <a:rPr lang="en-US" smtClean="0"/>
              <a:t>8/19/20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FD5D7-0734-C347-9214-78B80A06CA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1E64AD1-9C5B-1845-A8A4-9D473CB02F23}" type="datetimeFigureOut">
              <a:rPr lang="en-US" smtClean="0"/>
              <a:t>8/19/20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13FD5D7-0734-C347-9214-78B80A06CA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athsisfun.com/data/standard-deviation.html"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13.xml"/><Relationship Id="rId7" Type="http://schemas.openxmlformats.org/officeDocument/2006/relationships/oleObject" Target="../embeddings/oleObject2.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antoine.frostburg.edu/chem/senese/index.s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antoine.frostburg.edu/chem/senese/index.s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hyperlink" Target="http://www.cnn.com/TECH/space/9909/30/mars.metric.0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urcQAKKAAl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wmf"/><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1.w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 1:  </a:t>
            </a:r>
            <a:br>
              <a:rPr lang="en-US" dirty="0"/>
            </a:br>
            <a:r>
              <a:rPr lang="en-US" dirty="0"/>
              <a:t>Nature Of Science</a:t>
            </a:r>
          </a:p>
        </p:txBody>
      </p:sp>
      <p:sp>
        <p:nvSpPr>
          <p:cNvPr id="3" name="Subtitle 2"/>
          <p:cNvSpPr>
            <a:spLocks noGrp="1"/>
          </p:cNvSpPr>
          <p:nvPr>
            <p:ph type="subTitle" idx="1"/>
          </p:nvPr>
        </p:nvSpPr>
        <p:spPr>
          <a:xfrm>
            <a:off x="685800" y="3505200"/>
            <a:ext cx="7848600" cy="1752600"/>
          </a:xfrm>
        </p:spPr>
        <p:txBody>
          <a:bodyPr/>
          <a:lstStyle/>
          <a:p>
            <a:r>
              <a:rPr lang="en-US" dirty="0"/>
              <a:t>Chapter 1.3: Measurement, </a:t>
            </a:r>
            <a:r>
              <a:rPr lang="en-US" dirty="0" err="1"/>
              <a:t>pg</a:t>
            </a:r>
            <a:r>
              <a:rPr lang="en-US" dirty="0"/>
              <a:t> 14-20</a:t>
            </a:r>
          </a:p>
          <a:p>
            <a:r>
              <a:rPr lang="en-US" dirty="0"/>
              <a:t>Chapter 1.4: Presenting Scientific Data, </a:t>
            </a:r>
            <a:r>
              <a:rPr lang="en-US" dirty="0" err="1"/>
              <a:t>pg</a:t>
            </a:r>
            <a:r>
              <a:rPr lang="en-US" dirty="0"/>
              <a:t> 22-25</a:t>
            </a:r>
          </a:p>
          <a:p>
            <a:r>
              <a:rPr lang="en-US" dirty="0">
                <a:latin typeface="+mj-lt"/>
              </a:rPr>
              <a:t>Chapter 1.2: Using a Scientific Approach, </a:t>
            </a:r>
            <a:r>
              <a:rPr lang="en-US" dirty="0" err="1">
                <a:latin typeface="+mj-lt"/>
              </a:rPr>
              <a:t>pg</a:t>
            </a:r>
            <a:r>
              <a:rPr lang="en-US" dirty="0">
                <a:latin typeface="+mj-lt"/>
              </a:rPr>
              <a:t> 7-11</a:t>
            </a:r>
          </a:p>
        </p:txBody>
      </p:sp>
    </p:spTree>
    <p:extLst>
      <p:ext uri="{BB962C8B-B14F-4D97-AF65-F5344CB8AC3E}">
        <p14:creationId xmlns:p14="http://schemas.microsoft.com/office/powerpoint/2010/main" val="2802054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981200"/>
            <a:ext cx="9144000" cy="2875854"/>
          </a:xfrm>
          <a:prstGeom prst="rect">
            <a:avLst/>
          </a:prstGeom>
        </p:spPr>
      </p:pic>
    </p:spTree>
    <p:extLst>
      <p:ext uri="{BB962C8B-B14F-4D97-AF65-F5344CB8AC3E}">
        <p14:creationId xmlns:p14="http://schemas.microsoft.com/office/powerpoint/2010/main" val="80029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 Error - Accuracy</a:t>
            </a:r>
          </a:p>
        </p:txBody>
      </p:sp>
      <p:sp>
        <p:nvSpPr>
          <p:cNvPr id="3" name="Content Placeholder 2"/>
          <p:cNvSpPr>
            <a:spLocks noGrp="1"/>
          </p:cNvSpPr>
          <p:nvPr>
            <p:ph idx="1"/>
          </p:nvPr>
        </p:nvSpPr>
        <p:spPr/>
        <p:txBody>
          <a:bodyPr>
            <a:normAutofit fontScale="92500"/>
          </a:bodyPr>
          <a:lstStyle/>
          <a:p>
            <a:pPr marL="0" lvl="0" indent="0">
              <a:spcBef>
                <a:spcPts val="0"/>
              </a:spcBef>
              <a:buClrTx/>
              <a:buSzTx/>
              <a:buNone/>
            </a:pPr>
            <a:r>
              <a:rPr lang="en-US" dirty="0"/>
              <a:t>The percent error is used when comparing the final measured value to a well-accepted or well-known value. The percent error is defined as:</a:t>
            </a:r>
          </a:p>
          <a:p>
            <a:pPr marL="0" lvl="0" indent="0">
              <a:spcBef>
                <a:spcPts val="0"/>
              </a:spcBef>
              <a:buClrTx/>
              <a:buSzTx/>
              <a:buNone/>
            </a:pPr>
            <a:endParaRPr lang="en-US" dirty="0"/>
          </a:p>
          <a:p>
            <a:pPr marL="0" lvl="0" indent="0">
              <a:spcBef>
                <a:spcPts val="0"/>
              </a:spcBef>
              <a:buClrTx/>
              <a:buSzTx/>
              <a:buNone/>
            </a:pPr>
            <a:endParaRPr lang="en-US" dirty="0"/>
          </a:p>
          <a:p>
            <a:pPr marL="0" lvl="0" indent="0">
              <a:spcBef>
                <a:spcPts val="0"/>
              </a:spcBef>
              <a:buClrTx/>
              <a:buSzTx/>
              <a:buNone/>
            </a:pPr>
            <a:endParaRPr lang="en-US" dirty="0"/>
          </a:p>
          <a:p>
            <a:pPr marL="0" lvl="0" indent="0">
              <a:spcBef>
                <a:spcPts val="0"/>
              </a:spcBef>
              <a:buClrTx/>
              <a:buSzTx/>
              <a:buNone/>
            </a:pPr>
            <a:endParaRPr lang="en-US" dirty="0"/>
          </a:p>
          <a:p>
            <a:pPr marL="0" lvl="0" indent="0">
              <a:spcBef>
                <a:spcPts val="0"/>
              </a:spcBef>
              <a:buClrTx/>
              <a:buSzTx/>
              <a:buNone/>
            </a:pPr>
            <a:r>
              <a:rPr lang="en-US" dirty="0"/>
              <a:t>Once the percent error or percent difference is known, the error analysis may proceed. Error analysis is the description of why two measured quantities differ. Usually, this discussion is about a final measured value and why it differs from a well-accepted or known value. Two main contributors factor into accounting for the discrepancy between the final measured value and the known value – these are accuracy and precision.</a:t>
            </a:r>
          </a:p>
        </p:txBody>
      </p:sp>
      <p:pic>
        <p:nvPicPr>
          <p:cNvPr id="6" name="Picture 5"/>
          <p:cNvPicPr>
            <a:picLocks noChangeAspect="1"/>
          </p:cNvPicPr>
          <p:nvPr/>
        </p:nvPicPr>
        <p:blipFill>
          <a:blip r:embed="rId2"/>
          <a:stretch>
            <a:fillRect/>
          </a:stretch>
        </p:blipFill>
        <p:spPr>
          <a:xfrm>
            <a:off x="0" y="2971800"/>
            <a:ext cx="9144000" cy="891348"/>
          </a:xfrm>
          <a:prstGeom prst="rect">
            <a:avLst/>
          </a:prstGeom>
        </p:spPr>
      </p:pic>
    </p:spTree>
    <p:extLst>
      <p:ext uri="{BB962C8B-B14F-4D97-AF65-F5344CB8AC3E}">
        <p14:creationId xmlns:p14="http://schemas.microsoft.com/office/powerpoint/2010/main" val="2122392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 - Precision</a:t>
            </a:r>
          </a:p>
        </p:txBody>
      </p:sp>
      <p:sp>
        <p:nvSpPr>
          <p:cNvPr id="6" name="Content Placeholder 2"/>
          <p:cNvSpPr txBox="1">
            <a:spLocks/>
          </p:cNvSpPr>
          <p:nvPr/>
        </p:nvSpPr>
        <p:spPr>
          <a:xfrm>
            <a:off x="457200" y="1600200"/>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800" dirty="0">
                <a:latin typeface="Arial (body)"/>
                <a:cs typeface="Arial (body)"/>
              </a:rPr>
              <a:t>Used to tell how far on average any data point is from the mean.</a:t>
            </a:r>
          </a:p>
          <a:p>
            <a:r>
              <a:rPr lang="en-US" sz="2800" dirty="0">
                <a:latin typeface="Arial (body)"/>
                <a:cs typeface="Arial (body)"/>
              </a:rPr>
              <a:t>The smaller the standard deviation, the closer the scores are on average to the mean.</a:t>
            </a:r>
          </a:p>
          <a:p>
            <a:r>
              <a:rPr lang="en-US" sz="2800" dirty="0">
                <a:latin typeface="Arial (body)"/>
                <a:cs typeface="Arial (body)"/>
              </a:rPr>
              <a:t>When the standard deviation is large, the scores are more widely spread out on average from the mean.</a:t>
            </a:r>
          </a:p>
          <a:p>
            <a:r>
              <a:rPr lang="en-US" sz="2800" dirty="0">
                <a:latin typeface="Arial (body)"/>
                <a:cs typeface="Arial (body)"/>
              </a:rPr>
              <a:t>When thinking about the dispersal of measurements, what term comes to mind?</a:t>
            </a:r>
          </a:p>
          <a:p>
            <a:r>
              <a:rPr lang="en-US" sz="2800" dirty="0">
                <a:latin typeface="Arial (body)"/>
                <a:cs typeface="Arial (body)"/>
                <a:hlinkClick r:id="rId3"/>
              </a:rPr>
              <a:t>Std Dev Link</a:t>
            </a:r>
            <a:r>
              <a:rPr lang="en-US" sz="2800" dirty="0">
                <a:latin typeface="Arial (body)"/>
                <a:cs typeface="Arial (body)"/>
              </a:rPr>
              <a:t> </a:t>
            </a:r>
          </a:p>
        </p:txBody>
      </p:sp>
    </p:spTree>
    <p:extLst>
      <p:ext uri="{BB962C8B-B14F-4D97-AF65-F5344CB8AC3E}">
        <p14:creationId xmlns:p14="http://schemas.microsoft.com/office/powerpoint/2010/main" val="3455034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PQuestion"/>
          <p:cNvSpPr>
            <a:spLocks noGrp="1" noChangeArrowheads="1"/>
          </p:cNvSpPr>
          <p:nvPr>
            <p:ph type="title"/>
          </p:nvPr>
        </p:nvSpPr>
        <p:spPr/>
        <p:txBody>
          <a:bodyPr/>
          <a:lstStyle/>
          <a:p>
            <a:pPr eaLnBrk="1" hangingPunct="1"/>
            <a:r>
              <a:rPr lang="en-US" sz="4800">
                <a:latin typeface="Tahoma" charset="0"/>
              </a:rPr>
              <a:t> </a:t>
            </a:r>
          </a:p>
        </p:txBody>
      </p:sp>
      <p:graphicFrame>
        <p:nvGraphicFramePr>
          <p:cNvPr id="9219" name="Object 118"/>
          <p:cNvGraphicFramePr>
            <a:graphicFrameLocks noGrp="1" noChangeAspect="1"/>
          </p:cNvGraphicFramePr>
          <p:nvPr>
            <p:ph sz="half" idx="1"/>
          </p:nvPr>
        </p:nvGraphicFramePr>
        <p:xfrm>
          <a:off x="2325688" y="3313113"/>
          <a:ext cx="1524000" cy="1524000"/>
        </p:xfrm>
        <a:graphic>
          <a:graphicData uri="http://schemas.openxmlformats.org/presentationml/2006/ole">
            <mc:AlternateContent xmlns:mc="http://schemas.openxmlformats.org/markup-compatibility/2006">
              <mc:Choice xmlns:v="urn:schemas-microsoft-com:vml" Requires="v">
                <p:oleObj spid="_x0000_s48301" name="Bitmap Image" r:id="rId4" imgW="1523810" imgH="1523810" progId="Paint.Picture">
                  <p:embed/>
                </p:oleObj>
              </mc:Choice>
              <mc:Fallback>
                <p:oleObj name="Bitmap Image" r:id="rId4" imgW="1523810" imgH="1523810" progId="Paint.Picture">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688" y="3313113"/>
                        <a:ext cx="1524000" cy="152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pic>
        <p:nvPicPr>
          <p:cNvPr id="9220" name="Picture 120" descr="325px-Standard_deviation_diagram"/>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914400" y="1517650"/>
            <a:ext cx="6276975" cy="3149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221" name="Text Box 115"/>
          <p:cNvSpPr txBox="1">
            <a:spLocks noChangeArrowheads="1"/>
          </p:cNvSpPr>
          <p:nvPr/>
        </p:nvSpPr>
        <p:spPr bwMode="auto">
          <a:xfrm>
            <a:off x="1371600" y="410029"/>
            <a:ext cx="731520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3000" dirty="0">
                <a:latin typeface="Arial (body)"/>
                <a:cs typeface="Arial (body)"/>
              </a:rPr>
              <a:t>The </a:t>
            </a:r>
            <a:r>
              <a:rPr lang="en-US" sz="3000" b="1" dirty="0">
                <a:solidFill>
                  <a:srgbClr val="FF0000"/>
                </a:solidFill>
                <a:latin typeface="Arial (body)"/>
                <a:cs typeface="Arial (body)"/>
              </a:rPr>
              <a:t>bell curve</a:t>
            </a:r>
            <a:r>
              <a:rPr lang="en-US" sz="3000" dirty="0">
                <a:latin typeface="Arial (body)"/>
                <a:cs typeface="Arial (body)"/>
              </a:rPr>
              <a:t> which represents a normal distribution of data shows what standard deviation represents. </a:t>
            </a:r>
          </a:p>
        </p:txBody>
      </p:sp>
      <p:grpSp>
        <p:nvGrpSpPr>
          <p:cNvPr id="2" name="Group 1"/>
          <p:cNvGrpSpPr>
            <a:grpSpLocks/>
          </p:cNvGrpSpPr>
          <p:nvPr/>
        </p:nvGrpSpPr>
        <p:grpSpPr bwMode="auto">
          <a:xfrm>
            <a:off x="609600" y="4495800"/>
            <a:ext cx="8001000" cy="2308225"/>
            <a:chOff x="609600" y="4495800"/>
            <a:chExt cx="8001000" cy="2308225"/>
          </a:xfrm>
        </p:grpSpPr>
        <p:sp>
          <p:nvSpPr>
            <p:cNvPr id="9223" name="Text Box 117"/>
            <p:cNvSpPr txBox="1">
              <a:spLocks noChangeArrowheads="1"/>
            </p:cNvSpPr>
            <p:nvPr/>
          </p:nvSpPr>
          <p:spPr bwMode="auto">
            <a:xfrm>
              <a:off x="609600" y="4495800"/>
              <a:ext cx="8001000" cy="2308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400" dirty="0">
                  <a:latin typeface="Arial (body)"/>
                  <a:cs typeface="Arial (body)"/>
                </a:rPr>
                <a:t>One standard deviation away from the mean (    ) in either direction on the horizontal axis accounts for around </a:t>
              </a:r>
              <a:r>
                <a:rPr lang="en-US" sz="2400" dirty="0">
                  <a:solidFill>
                    <a:srgbClr val="FF0000"/>
                  </a:solidFill>
                  <a:latin typeface="Arial (body)"/>
                  <a:cs typeface="Arial (body)"/>
                </a:rPr>
                <a:t>68 percent </a:t>
              </a:r>
              <a:r>
                <a:rPr lang="en-US" sz="2400" dirty="0">
                  <a:latin typeface="Arial (body)"/>
                  <a:cs typeface="Arial (body)"/>
                </a:rPr>
                <a:t>of the data. Two standard deviations away from the mean accounts for roughly </a:t>
              </a:r>
              <a:r>
                <a:rPr lang="en-US" sz="2400" dirty="0">
                  <a:solidFill>
                    <a:srgbClr val="FF0000"/>
                  </a:solidFill>
                  <a:latin typeface="Arial (body)"/>
                  <a:cs typeface="Arial (body)"/>
                </a:rPr>
                <a:t>95 percent</a:t>
              </a:r>
              <a:r>
                <a:rPr lang="en-US" sz="2400" dirty="0">
                  <a:latin typeface="Arial (body)"/>
                  <a:cs typeface="Arial (body)"/>
                </a:rPr>
                <a:t> of the data with three standard deviations representing about </a:t>
              </a:r>
              <a:r>
                <a:rPr lang="en-US" sz="2400" dirty="0">
                  <a:solidFill>
                    <a:srgbClr val="FF0000"/>
                  </a:solidFill>
                  <a:latin typeface="Arial (body)"/>
                  <a:cs typeface="Arial (body)"/>
                </a:rPr>
                <a:t>99 percent </a:t>
              </a:r>
              <a:r>
                <a:rPr lang="en-US" sz="2400" dirty="0">
                  <a:latin typeface="Arial (body)"/>
                  <a:cs typeface="Arial (body)"/>
                </a:rPr>
                <a:t>of the data. </a:t>
              </a:r>
            </a:p>
          </p:txBody>
        </p:sp>
        <p:graphicFrame>
          <p:nvGraphicFramePr>
            <p:cNvPr id="9224" name="Object 131"/>
            <p:cNvGraphicFramePr>
              <a:graphicFrameLocks noChangeAspect="1"/>
            </p:cNvGraphicFramePr>
            <p:nvPr>
              <p:extLst>
                <p:ext uri="{D42A27DB-BD31-4B8C-83A1-F6EECF244321}">
                  <p14:modId xmlns:p14="http://schemas.microsoft.com/office/powerpoint/2010/main" val="8222325"/>
                </p:ext>
              </p:extLst>
            </p:nvPr>
          </p:nvGraphicFramePr>
          <p:xfrm>
            <a:off x="6854825" y="4579484"/>
            <a:ext cx="336550" cy="381000"/>
          </p:xfrm>
          <a:graphic>
            <a:graphicData uri="http://schemas.openxmlformats.org/presentationml/2006/ole">
              <mc:AlternateContent xmlns:mc="http://schemas.openxmlformats.org/markup-compatibility/2006">
                <mc:Choice xmlns:v="urn:schemas-microsoft-com:vml" Requires="v">
                  <p:oleObj spid="_x0000_s48302" name="Equation" r:id="rId7" imgW="190335" imgH="215713" progId="Equation.3">
                    <p:embed/>
                  </p:oleObj>
                </mc:Choice>
                <mc:Fallback>
                  <p:oleObj name="Equation" r:id="rId7" imgW="190335"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4825" y="4579484"/>
                          <a:ext cx="3365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Tree>
    <p:custDataLst>
      <p:tags r:id="rId2"/>
    </p:custDataLst>
    <p:extLst>
      <p:ext uri="{BB962C8B-B14F-4D97-AF65-F5344CB8AC3E}">
        <p14:creationId xmlns:p14="http://schemas.microsoft.com/office/powerpoint/2010/main" val="772534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Standard Deviation</a:t>
            </a:r>
          </a:p>
        </p:txBody>
      </p:sp>
      <p:sp>
        <p:nvSpPr>
          <p:cNvPr id="4" name="TextBox 3"/>
          <p:cNvSpPr txBox="1"/>
          <p:nvPr/>
        </p:nvSpPr>
        <p:spPr>
          <a:xfrm>
            <a:off x="457200" y="1889726"/>
            <a:ext cx="8214502" cy="4031873"/>
          </a:xfrm>
          <a:prstGeom prst="rect">
            <a:avLst/>
          </a:prstGeom>
          <a:noFill/>
        </p:spPr>
        <p:txBody>
          <a:bodyPr wrap="square" rtlCol="0">
            <a:spAutoFit/>
          </a:bodyPr>
          <a:lstStyle/>
          <a:p>
            <a:pPr marL="860425" indent="-860425"/>
            <a:r>
              <a:rPr lang="en-US" sz="3200" dirty="0">
                <a:latin typeface="Arial (body)"/>
                <a:cs typeface="Arial (body)"/>
              </a:rPr>
              <a:t>Find the </a:t>
            </a:r>
            <a:r>
              <a:rPr lang="en-US" sz="3200" b="1" dirty="0">
                <a:solidFill>
                  <a:srgbClr val="FF0000"/>
                </a:solidFill>
                <a:latin typeface="Arial (body)"/>
                <a:cs typeface="Arial (body)"/>
              </a:rPr>
              <a:t>variance</a:t>
            </a:r>
            <a:r>
              <a:rPr lang="en-US" sz="3200" dirty="0">
                <a:latin typeface="Arial (body)"/>
                <a:cs typeface="Arial (body)"/>
              </a:rPr>
              <a:t>.</a:t>
            </a:r>
          </a:p>
          <a:p>
            <a:pPr marL="860425" indent="-860425"/>
            <a:r>
              <a:rPr lang="en-US" sz="3200" dirty="0">
                <a:latin typeface="Arial (body)"/>
                <a:cs typeface="Arial (body)"/>
              </a:rPr>
              <a:t>       a) Find the </a:t>
            </a:r>
            <a:r>
              <a:rPr lang="en-US" sz="3200" b="1" dirty="0">
                <a:solidFill>
                  <a:srgbClr val="FF0000"/>
                </a:solidFill>
                <a:latin typeface="Arial (body)"/>
                <a:cs typeface="Arial (body)"/>
              </a:rPr>
              <a:t>mean</a:t>
            </a:r>
            <a:r>
              <a:rPr lang="en-US" sz="3200" dirty="0">
                <a:latin typeface="Arial (body)"/>
                <a:cs typeface="Arial (body)"/>
              </a:rPr>
              <a:t> of the data.        </a:t>
            </a:r>
          </a:p>
          <a:p>
            <a:pPr marL="860425" indent="-860425"/>
            <a:r>
              <a:rPr lang="en-US" sz="3200" dirty="0">
                <a:latin typeface="Arial (body)"/>
                <a:cs typeface="Arial (body)"/>
              </a:rPr>
              <a:t>	b) Subtract the mean from each value.</a:t>
            </a:r>
          </a:p>
          <a:p>
            <a:pPr marL="860425" indent="-860425"/>
            <a:r>
              <a:rPr lang="en-US" sz="3200" dirty="0">
                <a:latin typeface="Arial (body)"/>
                <a:cs typeface="Arial (body)"/>
              </a:rPr>
              <a:t>    	c) Square each deviation of the mean.</a:t>
            </a:r>
          </a:p>
          <a:p>
            <a:pPr marL="860425" indent="-860425"/>
            <a:r>
              <a:rPr lang="en-US" sz="3200" dirty="0">
                <a:latin typeface="Arial (body)"/>
                <a:cs typeface="Arial (body)"/>
              </a:rPr>
              <a:t>    	d) Find the sum of the squares.</a:t>
            </a:r>
          </a:p>
          <a:p>
            <a:pPr marL="860425" indent="-860425"/>
            <a:r>
              <a:rPr lang="en-US" sz="3200" dirty="0">
                <a:latin typeface="Arial (body)"/>
                <a:cs typeface="Arial (body)"/>
              </a:rPr>
              <a:t>    	e) Divide the total by the number of     items.</a:t>
            </a:r>
          </a:p>
          <a:p>
            <a:pPr marL="860425" indent="-860425"/>
            <a:r>
              <a:rPr lang="en-US" sz="3200" dirty="0">
                <a:latin typeface="Arial (body)"/>
                <a:cs typeface="Arial (body)"/>
              </a:rPr>
              <a:t> Take the square root of the variance.</a:t>
            </a:r>
          </a:p>
        </p:txBody>
      </p:sp>
      <p:graphicFrame>
        <p:nvGraphicFramePr>
          <p:cNvPr id="5" name="Object 4"/>
          <p:cNvGraphicFramePr>
            <a:graphicFrameLocks noChangeAspect="1"/>
          </p:cNvGraphicFramePr>
          <p:nvPr>
            <p:extLst>
              <p:ext uri="{D42A27DB-BD31-4B8C-83A1-F6EECF244321}">
                <p14:modId xmlns:p14="http://schemas.microsoft.com/office/powerpoint/2010/main" val="771708661"/>
              </p:ext>
            </p:extLst>
          </p:nvPr>
        </p:nvGraphicFramePr>
        <p:xfrm>
          <a:off x="6150429" y="561295"/>
          <a:ext cx="2743200" cy="1133475"/>
        </p:xfrm>
        <a:graphic>
          <a:graphicData uri="http://schemas.openxmlformats.org/presentationml/2006/ole">
            <mc:AlternateContent xmlns:mc="http://schemas.openxmlformats.org/markup-compatibility/2006">
              <mc:Choice xmlns:v="urn:schemas-microsoft-com:vml" Requires="v">
                <p:oleObj spid="_x0000_s67673" name="Equation" r:id="rId3" imgW="1167893" imgH="482391" progId="Equation.3">
                  <p:embed/>
                </p:oleObj>
              </mc:Choice>
              <mc:Fallback>
                <p:oleObj name="Equation" r:id="rId3" imgW="1167893" imgH="482391"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0429" y="561295"/>
                        <a:ext cx="2743200" cy="1133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6057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Recording the COMPLETE Measurement</a:t>
            </a:r>
          </a:p>
        </p:txBody>
      </p:sp>
      <p:sp>
        <p:nvSpPr>
          <p:cNvPr id="3" name="Content Placeholder 2"/>
          <p:cNvSpPr>
            <a:spLocks noGrp="1"/>
          </p:cNvSpPr>
          <p:nvPr>
            <p:ph idx="1"/>
          </p:nvPr>
        </p:nvSpPr>
        <p:spPr/>
        <p:txBody>
          <a:bodyPr/>
          <a:lstStyle/>
          <a:p>
            <a:pPr marL="457200" indent="-457200">
              <a:buAutoNum type="arabicPeriod"/>
            </a:pPr>
            <a:r>
              <a:rPr lang="en-US" dirty="0"/>
              <a:t>Measurement</a:t>
            </a:r>
          </a:p>
          <a:p>
            <a:pPr marL="793750" lvl="1" indent="-457200">
              <a:buFont typeface="+mj-lt"/>
              <a:buAutoNum type="alphaLcPeriod"/>
            </a:pPr>
            <a:r>
              <a:rPr lang="en-US" dirty="0"/>
              <a:t>Write what you know</a:t>
            </a:r>
          </a:p>
          <a:p>
            <a:pPr marL="793750" lvl="1" indent="-457200">
              <a:buFont typeface="+mj-lt"/>
              <a:buAutoNum type="alphaLcPeriod"/>
            </a:pPr>
            <a:r>
              <a:rPr lang="en-US" dirty="0"/>
              <a:t>Include degree of freedom</a:t>
            </a:r>
          </a:p>
          <a:p>
            <a:pPr marL="457200" indent="-457200">
              <a:buAutoNum type="arabicPeriod"/>
            </a:pPr>
            <a:r>
              <a:rPr lang="en-US" dirty="0"/>
              <a:t>Uncertainty (random error)</a:t>
            </a:r>
          </a:p>
          <a:p>
            <a:pPr marL="793750" lvl="1" indent="-457200">
              <a:buFont typeface="+mj-lt"/>
              <a:buAutoNum type="alphaLcPeriod"/>
            </a:pPr>
            <a:r>
              <a:rPr lang="en-US" dirty="0"/>
              <a:t>Half of the smallest division on the scale</a:t>
            </a:r>
          </a:p>
          <a:p>
            <a:pPr marL="793750" lvl="1" indent="-457200">
              <a:buFont typeface="+mj-lt"/>
              <a:buAutoNum type="alphaLcPeriod"/>
            </a:pPr>
            <a:r>
              <a:rPr lang="en-US" dirty="0"/>
              <a:t>Determined by the measuring device</a:t>
            </a:r>
          </a:p>
          <a:p>
            <a:pPr marL="457200" indent="-457200">
              <a:buAutoNum type="arabicPeriod"/>
            </a:pPr>
            <a:r>
              <a:rPr lang="en-US" dirty="0"/>
              <a:t>Units</a:t>
            </a:r>
          </a:p>
          <a:p>
            <a:pPr marL="793750" lvl="1" indent="-457200">
              <a:buFont typeface="+mj-lt"/>
              <a:buAutoNum type="alphaLcPeriod"/>
            </a:pPr>
            <a:r>
              <a:rPr lang="en-US" dirty="0"/>
              <a:t>Use metric unless otherwise instructed</a:t>
            </a:r>
          </a:p>
          <a:p>
            <a:pPr marL="793750" lvl="1" indent="-457200">
              <a:buFont typeface="+mj-lt"/>
              <a:buAutoNum type="alphaLcPeriod"/>
            </a:pPr>
            <a:r>
              <a:rPr lang="en-US" dirty="0"/>
              <a:t>Common SI units:  meters, liters, grams</a:t>
            </a:r>
          </a:p>
          <a:p>
            <a:pPr marL="0" indent="0">
              <a:buNone/>
            </a:pPr>
            <a:endParaRPr lang="en-US" dirty="0"/>
          </a:p>
        </p:txBody>
      </p:sp>
    </p:spTree>
    <p:extLst>
      <p:ext uri="{BB962C8B-B14F-4D97-AF65-F5344CB8AC3E}">
        <p14:creationId xmlns:p14="http://schemas.microsoft.com/office/powerpoint/2010/main" val="369995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dirty="0">
                <a:latin typeface="News Gothic MT" charset="0"/>
              </a:rPr>
              <a:t>1.  The Measurement</a:t>
            </a:r>
          </a:p>
        </p:txBody>
      </p:sp>
      <p:sp>
        <p:nvSpPr>
          <p:cNvPr id="33794" name="Rectangle 3"/>
          <p:cNvSpPr>
            <a:spLocks noGrp="1" noChangeArrowheads="1"/>
          </p:cNvSpPr>
          <p:nvPr>
            <p:ph type="body" idx="1"/>
          </p:nvPr>
        </p:nvSpPr>
        <p:spPr/>
        <p:txBody>
          <a:bodyPr>
            <a:noAutofit/>
          </a:bodyPr>
          <a:lstStyle/>
          <a:p>
            <a:pPr eaLnBrk="1" hangingPunct="1">
              <a:lnSpc>
                <a:spcPct val="70000"/>
              </a:lnSpc>
            </a:pPr>
            <a:r>
              <a:rPr lang="en-US" sz="3000" dirty="0">
                <a:latin typeface="News Gothic MT" charset="0"/>
              </a:rPr>
              <a:t>When you report a number as a measurement, the number of digits and the number of decimal places tell you how exact the measurement is.</a:t>
            </a:r>
            <a:br>
              <a:rPr lang="en-US" sz="3000" dirty="0">
                <a:latin typeface="News Gothic MT" charset="0"/>
              </a:rPr>
            </a:br>
            <a:endParaRPr lang="en-US" sz="3000" dirty="0">
              <a:latin typeface="News Gothic MT" charset="0"/>
            </a:endParaRPr>
          </a:p>
          <a:p>
            <a:pPr eaLnBrk="1" hangingPunct="1">
              <a:lnSpc>
                <a:spcPct val="70000"/>
              </a:lnSpc>
            </a:pPr>
            <a:r>
              <a:rPr lang="en-US" sz="3000" dirty="0">
                <a:latin typeface="News Gothic MT" charset="0"/>
              </a:rPr>
              <a:t>What is the difference between 121 and 121.5?</a:t>
            </a:r>
            <a:br>
              <a:rPr lang="en-US" sz="3000" dirty="0">
                <a:latin typeface="News Gothic MT" charset="0"/>
              </a:rPr>
            </a:br>
            <a:endParaRPr lang="en-US" sz="3000" dirty="0">
              <a:latin typeface="News Gothic MT" charset="0"/>
            </a:endParaRPr>
          </a:p>
          <a:p>
            <a:pPr eaLnBrk="1" hangingPunct="1">
              <a:lnSpc>
                <a:spcPct val="70000"/>
              </a:lnSpc>
            </a:pPr>
            <a:r>
              <a:rPr lang="en-US" sz="3000" dirty="0">
                <a:latin typeface="News Gothic MT" charset="0"/>
              </a:rPr>
              <a:t>The total number of digits and decimal places tell you how precise a tool was used to make the measurement.</a:t>
            </a:r>
          </a:p>
        </p:txBody>
      </p:sp>
    </p:spTree>
    <p:extLst>
      <p:ext uri="{BB962C8B-B14F-4D97-AF65-F5344CB8AC3E}">
        <p14:creationId xmlns:p14="http://schemas.microsoft.com/office/powerpoint/2010/main" val="160998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0" y="533400"/>
            <a:ext cx="9144000" cy="990600"/>
          </a:xfrm>
        </p:spPr>
        <p:txBody>
          <a:bodyPr>
            <a:normAutofit/>
          </a:bodyPr>
          <a:lstStyle/>
          <a:p>
            <a:pPr eaLnBrk="1" hangingPunct="1"/>
            <a:r>
              <a:rPr lang="en-US" dirty="0">
                <a:latin typeface="News Gothic MT" charset="0"/>
              </a:rPr>
              <a:t>1.  The Number: Degree of Freedom</a:t>
            </a:r>
          </a:p>
        </p:txBody>
      </p:sp>
      <p:sp>
        <p:nvSpPr>
          <p:cNvPr id="33794" name="Rectangle 3"/>
          <p:cNvSpPr>
            <a:spLocks noGrp="1" noChangeArrowheads="1"/>
          </p:cNvSpPr>
          <p:nvPr>
            <p:ph type="body" idx="1"/>
          </p:nvPr>
        </p:nvSpPr>
        <p:spPr/>
        <p:txBody>
          <a:bodyPr>
            <a:noAutofit/>
          </a:bodyPr>
          <a:lstStyle/>
          <a:p>
            <a:pPr eaLnBrk="1" hangingPunct="1">
              <a:lnSpc>
                <a:spcPct val="70000"/>
              </a:lnSpc>
            </a:pPr>
            <a:r>
              <a:rPr lang="en-US" sz="3500" dirty="0">
                <a:latin typeface="News Gothic MT" charset="0"/>
              </a:rPr>
              <a:t>Record what you know for sure</a:t>
            </a:r>
          </a:p>
          <a:p>
            <a:pPr eaLnBrk="1" hangingPunct="1">
              <a:lnSpc>
                <a:spcPct val="70000"/>
              </a:lnSpc>
            </a:pPr>
            <a:r>
              <a:rPr lang="en-US" sz="3500" dirty="0">
                <a:latin typeface="News Gothic MT" charset="0"/>
              </a:rPr>
              <a:t>“Guess” or estimate your degree of freedom (your last digit)</a:t>
            </a:r>
          </a:p>
        </p:txBody>
      </p:sp>
      <p:pic>
        <p:nvPicPr>
          <p:cNvPr id="4" name="Picture 3" descr="pe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458" y="2946400"/>
            <a:ext cx="4419600" cy="353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597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The Measurement:  DOF cont.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3368" y="2019341"/>
            <a:ext cx="5481755" cy="4331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34885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The Measurement:  DOF cont.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3999"/>
            <a:ext cx="8229600" cy="4960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7357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Progression of Objectives 1 &amp; 2</a:t>
            </a:r>
          </a:p>
        </p:txBody>
      </p:sp>
      <p:sp>
        <p:nvSpPr>
          <p:cNvPr id="3" name="Content Placeholder 2"/>
          <p:cNvSpPr>
            <a:spLocks noGrp="1"/>
          </p:cNvSpPr>
          <p:nvPr>
            <p:ph idx="1"/>
          </p:nvPr>
        </p:nvSpPr>
        <p:spPr>
          <a:xfrm>
            <a:off x="1338774" y="1698948"/>
            <a:ext cx="7252776" cy="4753621"/>
          </a:xfrm>
        </p:spPr>
        <p:txBody>
          <a:bodyPr>
            <a:normAutofit/>
          </a:bodyPr>
          <a:lstStyle/>
          <a:p>
            <a:r>
              <a:rPr lang="en-US" b="1" dirty="0"/>
              <a:t> Accuracy and Precision</a:t>
            </a:r>
          </a:p>
          <a:p>
            <a:r>
              <a:rPr lang="en-US" b="1" dirty="0"/>
              <a:t> Random and Systematic Errors</a:t>
            </a:r>
          </a:p>
          <a:p>
            <a:r>
              <a:rPr lang="en-US" b="1" dirty="0"/>
              <a:t> Significant figures</a:t>
            </a:r>
          </a:p>
          <a:p>
            <a:pPr lvl="1"/>
            <a:r>
              <a:rPr lang="en-US" b="1" dirty="0"/>
              <a:t> Counting sig figs</a:t>
            </a:r>
          </a:p>
          <a:p>
            <a:pPr lvl="1"/>
            <a:r>
              <a:rPr lang="en-US" b="1" dirty="0"/>
              <a:t> Calculating with sig figs</a:t>
            </a:r>
          </a:p>
          <a:p>
            <a:r>
              <a:rPr lang="en-US" b="1" dirty="0"/>
              <a:t> Measurement</a:t>
            </a:r>
          </a:p>
          <a:p>
            <a:pPr lvl="1"/>
            <a:r>
              <a:rPr lang="en-US" b="1" dirty="0"/>
              <a:t> Base Units</a:t>
            </a:r>
          </a:p>
          <a:p>
            <a:pPr lvl="1"/>
            <a:r>
              <a:rPr lang="en-US" b="1" dirty="0"/>
              <a:t> Prefixes</a:t>
            </a:r>
          </a:p>
          <a:p>
            <a:pPr lvl="1"/>
            <a:r>
              <a:rPr lang="en-US" b="1" dirty="0"/>
              <a:t> Writing measurement</a:t>
            </a:r>
          </a:p>
          <a:p>
            <a:pPr lvl="2"/>
            <a:r>
              <a:rPr lang="en-US" b="1" dirty="0"/>
              <a:t> Number</a:t>
            </a:r>
          </a:p>
          <a:p>
            <a:pPr lvl="2"/>
            <a:r>
              <a:rPr lang="en-US" b="1" dirty="0"/>
              <a:t> Uncertainty</a:t>
            </a:r>
          </a:p>
          <a:p>
            <a:pPr lvl="2"/>
            <a:r>
              <a:rPr lang="en-US" b="1" dirty="0"/>
              <a:t> Units</a:t>
            </a:r>
          </a:p>
        </p:txBody>
      </p:sp>
    </p:spTree>
    <p:extLst>
      <p:ext uri="{BB962C8B-B14F-4D97-AF65-F5344CB8AC3E}">
        <p14:creationId xmlns:p14="http://schemas.microsoft.com/office/powerpoint/2010/main" val="1828625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The Uncertainty</a:t>
            </a:r>
          </a:p>
        </p:txBody>
      </p:sp>
      <p:sp>
        <p:nvSpPr>
          <p:cNvPr id="3" name="Content Placeholder 2"/>
          <p:cNvSpPr>
            <a:spLocks noGrp="1"/>
          </p:cNvSpPr>
          <p:nvPr>
            <p:ph idx="1"/>
          </p:nvPr>
        </p:nvSpPr>
        <p:spPr>
          <a:xfrm>
            <a:off x="216792" y="1600200"/>
            <a:ext cx="8702673" cy="5257800"/>
          </a:xfrm>
        </p:spPr>
        <p:txBody>
          <a:bodyPr>
            <a:normAutofit lnSpcReduction="10000"/>
          </a:bodyPr>
          <a:lstStyle/>
          <a:p>
            <a:r>
              <a:rPr lang="en-US" dirty="0"/>
              <a:t>No measure is ever exact due to errors in instrumentation and measuring skills.  Therefore, all measurements have inherent uncertainty that must be recorded.</a:t>
            </a:r>
          </a:p>
          <a:p>
            <a:r>
              <a:rPr lang="en-US" dirty="0"/>
              <a:t>Two types of errors:</a:t>
            </a:r>
          </a:p>
          <a:p>
            <a:pPr marL="731520" lvl="1" indent="-457200">
              <a:buAutoNum type="arabicPeriod"/>
            </a:pPr>
            <a:r>
              <a:rPr lang="en-US" sz="2400" dirty="0"/>
              <a:t>Random errors: Precision (errors inherent in apparatus)</a:t>
            </a:r>
          </a:p>
          <a:p>
            <a:pPr marL="891540" lvl="2" indent="-342900">
              <a:buFont typeface="+mj-lt"/>
              <a:buAutoNum type="alphaLcPeriod"/>
            </a:pPr>
            <a:r>
              <a:rPr lang="en-US" sz="2400" dirty="0"/>
              <a:t>Cannot be avoided</a:t>
            </a:r>
          </a:p>
          <a:p>
            <a:pPr marL="891540" lvl="2" indent="-342900">
              <a:buFont typeface="+mj-lt"/>
              <a:buAutoNum type="alphaLcPeriod"/>
            </a:pPr>
            <a:r>
              <a:rPr lang="en-US" sz="2400" dirty="0"/>
              <a:t>Predictable and recorded as the uncertainty</a:t>
            </a:r>
          </a:p>
          <a:p>
            <a:pPr marL="891540" lvl="2" indent="-342900">
              <a:buFont typeface="+mj-lt"/>
              <a:buAutoNum type="alphaLcPeriod"/>
            </a:pPr>
            <a:r>
              <a:rPr lang="en-US" sz="2400" dirty="0"/>
              <a:t>Half of the smallest division on a scale</a:t>
            </a:r>
          </a:p>
          <a:p>
            <a:pPr marL="731520" lvl="1" indent="-457200">
              <a:buAutoNum type="arabicPeriod"/>
            </a:pPr>
            <a:r>
              <a:rPr lang="en-US" sz="2400" dirty="0"/>
              <a:t>Systematic errors:  Accuracy  (errors due to “incorrect” use of equipment or poor experimental design)</a:t>
            </a:r>
          </a:p>
          <a:p>
            <a:pPr marL="1005840" lvl="2" indent="-457200">
              <a:buFont typeface="+mj-lt"/>
              <a:buAutoNum type="alphaLcPeriod"/>
            </a:pPr>
            <a:r>
              <a:rPr lang="en-US" sz="2400" dirty="0"/>
              <a:t>Personal errors – reduced by being prepared</a:t>
            </a:r>
          </a:p>
          <a:p>
            <a:pPr marL="1005840" lvl="2" indent="-457200">
              <a:buFont typeface="+mj-lt"/>
              <a:buAutoNum type="alphaLcPeriod"/>
            </a:pPr>
            <a:r>
              <a:rPr lang="en-US" sz="2400" dirty="0"/>
              <a:t>Instrumental errors – eliminated by calibration</a:t>
            </a:r>
          </a:p>
          <a:p>
            <a:pPr marL="1005840" lvl="2" indent="-457200">
              <a:buFont typeface="+mj-lt"/>
              <a:buAutoNum type="alphaLcPeriod"/>
            </a:pPr>
            <a:r>
              <a:rPr lang="en-US" sz="2400" dirty="0"/>
              <a:t>Method errors – reduced by controlling more variables</a:t>
            </a:r>
            <a:endParaRPr lang="en-US" dirty="0"/>
          </a:p>
          <a:p>
            <a:endParaRPr lang="en-US" dirty="0"/>
          </a:p>
        </p:txBody>
      </p:sp>
    </p:spTree>
    <p:extLst>
      <p:ext uri="{BB962C8B-B14F-4D97-AF65-F5344CB8AC3E}">
        <p14:creationId xmlns:p14="http://schemas.microsoft.com/office/powerpoint/2010/main" val="99174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Precision vs. Accuracy</a:t>
            </a:r>
          </a:p>
        </p:txBody>
      </p:sp>
      <p:sp>
        <p:nvSpPr>
          <p:cNvPr id="3" name="Content Placeholder 2"/>
          <p:cNvSpPr>
            <a:spLocks noGrp="1"/>
          </p:cNvSpPr>
          <p:nvPr>
            <p:ph idx="1"/>
          </p:nvPr>
        </p:nvSpPr>
        <p:spPr/>
        <p:txBody>
          <a:bodyPr/>
          <a:lstStyle/>
          <a:p>
            <a:r>
              <a:rPr lang="en-US" dirty="0"/>
              <a:t>Precision </a:t>
            </a:r>
            <a:r>
              <a:rPr lang="en-US" dirty="0">
                <a:sym typeface="Wingdings"/>
              </a:rPr>
              <a:t> based on the measuring device</a:t>
            </a:r>
            <a:br>
              <a:rPr lang="en-US" dirty="0">
                <a:sym typeface="Wingdings"/>
              </a:rPr>
            </a:br>
            <a:br>
              <a:rPr lang="en-US" dirty="0">
                <a:sym typeface="Wingdings"/>
              </a:rPr>
            </a:br>
            <a:br>
              <a:rPr lang="en-US" dirty="0">
                <a:sym typeface="Wingdings"/>
              </a:rPr>
            </a:br>
            <a:br>
              <a:rPr lang="en-US" dirty="0">
                <a:sym typeface="Wingdings"/>
              </a:rPr>
            </a:br>
            <a:br>
              <a:rPr lang="en-US" dirty="0">
                <a:sym typeface="Wingdings"/>
              </a:rPr>
            </a:br>
            <a:br>
              <a:rPr lang="en-US" dirty="0">
                <a:sym typeface="Wingdings"/>
              </a:rPr>
            </a:br>
            <a:br>
              <a:rPr lang="en-US" dirty="0">
                <a:sym typeface="Wingdings"/>
              </a:rPr>
            </a:br>
            <a:br>
              <a:rPr lang="en-US" dirty="0">
                <a:sym typeface="Wingdings"/>
              </a:rPr>
            </a:br>
            <a:br>
              <a:rPr lang="en-US" dirty="0">
                <a:sym typeface="Wingdings"/>
              </a:rPr>
            </a:br>
            <a:endParaRPr lang="en-US" dirty="0">
              <a:sym typeface="Wingdings"/>
            </a:endParaRPr>
          </a:p>
          <a:p>
            <a:r>
              <a:rPr lang="en-US" dirty="0">
                <a:sym typeface="Wingdings"/>
              </a:rPr>
              <a:t>Accuracy  based on how well the device is calibrated and/or used</a:t>
            </a:r>
            <a:endParaRPr lang="en-US" dirty="0"/>
          </a:p>
        </p:txBody>
      </p:sp>
      <p:pic>
        <p:nvPicPr>
          <p:cNvPr id="4" name="Picture 3"/>
          <p:cNvPicPr>
            <a:picLocks noChangeAspect="1"/>
          </p:cNvPicPr>
          <p:nvPr/>
        </p:nvPicPr>
        <p:blipFill rotWithShape="1">
          <a:blip r:embed="rId2"/>
          <a:srcRect t="49272"/>
          <a:stretch/>
        </p:blipFill>
        <p:spPr>
          <a:xfrm>
            <a:off x="743503" y="2044620"/>
            <a:ext cx="6604000" cy="1765235"/>
          </a:xfrm>
          <a:prstGeom prst="rect">
            <a:avLst/>
          </a:prstGeom>
        </p:spPr>
      </p:pic>
      <p:pic>
        <p:nvPicPr>
          <p:cNvPr id="5" name="Picture 4"/>
          <p:cNvPicPr>
            <a:picLocks noChangeAspect="1"/>
          </p:cNvPicPr>
          <p:nvPr/>
        </p:nvPicPr>
        <p:blipFill>
          <a:blip r:embed="rId3"/>
          <a:stretch>
            <a:fillRect/>
          </a:stretch>
        </p:blipFill>
        <p:spPr>
          <a:xfrm>
            <a:off x="743503" y="3809855"/>
            <a:ext cx="6165780" cy="1379056"/>
          </a:xfrm>
          <a:prstGeom prst="rect">
            <a:avLst/>
          </a:prstGeom>
        </p:spPr>
      </p:pic>
    </p:spTree>
    <p:extLst>
      <p:ext uri="{BB962C8B-B14F-4D97-AF65-F5344CB8AC3E}">
        <p14:creationId xmlns:p14="http://schemas.microsoft.com/office/powerpoint/2010/main" val="3376741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a:latin typeface="News Gothic MT" charset="0"/>
              </a:rPr>
              <a:t>How big is the beetle?</a:t>
            </a:r>
          </a:p>
        </p:txBody>
      </p:sp>
      <p:pic>
        <p:nvPicPr>
          <p:cNvPr id="56322" name="Picture 3" descr="rulerbu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2133600"/>
            <a:ext cx="5029200" cy="3589338"/>
          </a:xfrm>
          <a:noFill/>
        </p:spPr>
      </p:pic>
      <p:sp>
        <p:nvSpPr>
          <p:cNvPr id="56323" name="Rectangle 4"/>
          <p:cNvSpPr>
            <a:spLocks noChangeArrowheads="1"/>
          </p:cNvSpPr>
          <p:nvPr/>
        </p:nvSpPr>
        <p:spPr bwMode="auto">
          <a:xfrm>
            <a:off x="762000" y="6338888"/>
            <a:ext cx="2819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US" sz="1000"/>
              <a:t>Copyright © 1997-2005 by </a:t>
            </a:r>
            <a:r>
              <a:rPr lang="en-US" sz="1000">
                <a:hlinkClick r:id="rId4"/>
              </a:rPr>
              <a:t>Fred Senese</a:t>
            </a:r>
            <a:br>
              <a:rPr lang="en-US"/>
            </a:br>
            <a:endParaRPr lang="en-US"/>
          </a:p>
        </p:txBody>
      </p:sp>
      <p:sp>
        <p:nvSpPr>
          <p:cNvPr id="56324" name="Rectangle 5"/>
          <p:cNvSpPr>
            <a:spLocks noChangeArrowheads="1"/>
          </p:cNvSpPr>
          <p:nvPr/>
        </p:nvSpPr>
        <p:spPr bwMode="auto">
          <a:xfrm>
            <a:off x="5867400" y="1257222"/>
            <a:ext cx="3276600" cy="5170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US" sz="2200" dirty="0"/>
              <a:t>Measure between the head and the tail!</a:t>
            </a:r>
          </a:p>
          <a:p>
            <a:endParaRPr lang="en-US" sz="2200" dirty="0"/>
          </a:p>
          <a:p>
            <a:r>
              <a:rPr lang="en-US" sz="2200" dirty="0"/>
              <a:t>Between 1.5 and 1.6 in</a:t>
            </a:r>
            <a:br>
              <a:rPr lang="en-US" sz="2200" dirty="0"/>
            </a:br>
            <a:endParaRPr lang="en-US" sz="2200" dirty="0"/>
          </a:p>
          <a:p>
            <a:r>
              <a:rPr lang="en-US" sz="2200" dirty="0"/>
              <a:t>Measured length: </a:t>
            </a:r>
          </a:p>
          <a:p>
            <a:r>
              <a:rPr lang="en-US" sz="2200" dirty="0"/>
              <a:t>1.54 +/- .05 in</a:t>
            </a:r>
            <a:br>
              <a:rPr lang="en-US" sz="2200" dirty="0"/>
            </a:br>
            <a:endParaRPr lang="en-US" sz="2200" dirty="0"/>
          </a:p>
          <a:p>
            <a:r>
              <a:rPr lang="en-US" sz="2200" dirty="0"/>
              <a:t>The 1 and 5 are known </a:t>
            </a:r>
            <a:r>
              <a:rPr lang="en-US" sz="2200" b="1" dirty="0">
                <a:solidFill>
                  <a:schemeClr val="accent2"/>
                </a:solidFill>
              </a:rPr>
              <a:t>with certainty</a:t>
            </a:r>
          </a:p>
          <a:p>
            <a:endParaRPr lang="en-US" sz="2200" b="1" dirty="0">
              <a:solidFill>
                <a:schemeClr val="accent2"/>
              </a:solidFill>
            </a:endParaRPr>
          </a:p>
          <a:p>
            <a:r>
              <a:rPr lang="en-US" sz="2200" dirty="0"/>
              <a:t>The last digit (4) is </a:t>
            </a:r>
            <a:r>
              <a:rPr lang="en-US" sz="2200" b="1" dirty="0">
                <a:solidFill>
                  <a:schemeClr val="accent2"/>
                </a:solidFill>
              </a:rPr>
              <a:t>estimated </a:t>
            </a:r>
            <a:r>
              <a:rPr lang="en-US" sz="2200" dirty="0"/>
              <a:t>between the two nearest fine division marks.</a:t>
            </a:r>
          </a:p>
        </p:txBody>
      </p:sp>
    </p:spTree>
    <p:extLst>
      <p:ext uri="{BB962C8B-B14F-4D97-AF65-F5344CB8AC3E}">
        <p14:creationId xmlns:p14="http://schemas.microsoft.com/office/powerpoint/2010/main" val="320306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2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3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549275" y="107950"/>
            <a:ext cx="8042275" cy="1336675"/>
          </a:xfrm>
        </p:spPr>
        <p:txBody>
          <a:bodyPr/>
          <a:lstStyle/>
          <a:p>
            <a:pPr eaLnBrk="1" hangingPunct="1"/>
            <a:r>
              <a:rPr lang="en-US">
                <a:latin typeface="News Gothic MT" charset="0"/>
              </a:rPr>
              <a:t>How big is the penny?</a:t>
            </a:r>
          </a:p>
        </p:txBody>
      </p:sp>
      <p:sp>
        <p:nvSpPr>
          <p:cNvPr id="58370" name="Rectangle 3"/>
          <p:cNvSpPr>
            <a:spLocks noChangeArrowheads="1"/>
          </p:cNvSpPr>
          <p:nvPr/>
        </p:nvSpPr>
        <p:spPr bwMode="auto">
          <a:xfrm>
            <a:off x="762000" y="6338888"/>
            <a:ext cx="2819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US" sz="1000"/>
              <a:t>Copyright © 1997-2005 by </a:t>
            </a:r>
            <a:r>
              <a:rPr lang="en-US" sz="1000">
                <a:hlinkClick r:id="rId3"/>
              </a:rPr>
              <a:t>Fred Senese</a:t>
            </a:r>
            <a:br>
              <a:rPr lang="en-US"/>
            </a:br>
            <a:endParaRPr lang="en-US"/>
          </a:p>
        </p:txBody>
      </p:sp>
      <p:sp>
        <p:nvSpPr>
          <p:cNvPr id="58371" name="Rectangle 4"/>
          <p:cNvSpPr>
            <a:spLocks noChangeArrowheads="1"/>
          </p:cNvSpPr>
          <p:nvPr/>
        </p:nvSpPr>
        <p:spPr bwMode="auto">
          <a:xfrm>
            <a:off x="5638800" y="1996619"/>
            <a:ext cx="3276600" cy="449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US" sz="2200" dirty="0"/>
              <a:t>Measure the diameter.</a:t>
            </a:r>
          </a:p>
          <a:p>
            <a:endParaRPr lang="en-US" sz="2200" dirty="0"/>
          </a:p>
          <a:p>
            <a:r>
              <a:rPr lang="en-US" sz="2200" dirty="0"/>
              <a:t>Between 1.9 and 2.0 cm</a:t>
            </a:r>
            <a:br>
              <a:rPr lang="en-US" sz="2200" dirty="0"/>
            </a:br>
            <a:r>
              <a:rPr lang="en-US" sz="2200" dirty="0"/>
              <a:t>Estimate the last digit.</a:t>
            </a:r>
          </a:p>
          <a:p>
            <a:br>
              <a:rPr lang="en-US" sz="2200" dirty="0"/>
            </a:br>
            <a:r>
              <a:rPr lang="en-US" sz="2200" dirty="0"/>
              <a:t>What diameter do </a:t>
            </a:r>
            <a:r>
              <a:rPr lang="en-US" sz="2200" b="1" i="1" dirty="0"/>
              <a:t>you</a:t>
            </a:r>
            <a:r>
              <a:rPr lang="en-US" sz="2200" dirty="0"/>
              <a:t> measure?</a:t>
            </a:r>
            <a:br>
              <a:rPr lang="en-US" sz="2200" dirty="0"/>
            </a:br>
            <a:endParaRPr lang="en-US" sz="2200" dirty="0"/>
          </a:p>
          <a:p>
            <a:r>
              <a:rPr lang="en-US" sz="2200" dirty="0"/>
              <a:t>How does that compare to your classmates?</a:t>
            </a:r>
            <a:br>
              <a:rPr lang="en-US" sz="2200" dirty="0"/>
            </a:br>
            <a:endParaRPr lang="en-US" sz="2200" dirty="0"/>
          </a:p>
          <a:p>
            <a:r>
              <a:rPr lang="en-US" sz="2200" dirty="0"/>
              <a:t>Is any measurement EXACT?</a:t>
            </a:r>
          </a:p>
        </p:txBody>
      </p:sp>
      <p:pic>
        <p:nvPicPr>
          <p:cNvPr id="58372" name="Picture 5" descr="penny"/>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838200" y="2590800"/>
            <a:ext cx="4419600" cy="3530600"/>
          </a:xfrm>
          <a:noFill/>
        </p:spPr>
      </p:pic>
    </p:spTree>
    <p:extLst>
      <p:ext uri="{BB962C8B-B14F-4D97-AF65-F5344CB8AC3E}">
        <p14:creationId xmlns:p14="http://schemas.microsoft.com/office/powerpoint/2010/main" val="1152434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a:bodyPr>
          <a:lstStyle/>
          <a:p>
            <a:pPr eaLnBrk="1" hangingPunct="1"/>
            <a:r>
              <a:rPr lang="en-US" dirty="0">
                <a:solidFill>
                  <a:srgbClr val="FF0000"/>
                </a:solidFill>
                <a:latin typeface="News Gothic MT" charset="0"/>
              </a:rPr>
              <a:t>3. Units - Systems of Measurement</a:t>
            </a:r>
          </a:p>
        </p:txBody>
      </p:sp>
      <p:sp>
        <p:nvSpPr>
          <p:cNvPr id="31746" name="Rectangle 3"/>
          <p:cNvSpPr>
            <a:spLocks noGrp="1" noChangeArrowheads="1"/>
          </p:cNvSpPr>
          <p:nvPr>
            <p:ph type="body" idx="1"/>
          </p:nvPr>
        </p:nvSpPr>
        <p:spPr/>
        <p:txBody>
          <a:bodyPr>
            <a:noAutofit/>
          </a:bodyPr>
          <a:lstStyle/>
          <a:p>
            <a:pPr eaLnBrk="1" hangingPunct="1"/>
            <a:r>
              <a:rPr lang="en-US" sz="2700" dirty="0">
                <a:latin typeface="News Gothic MT" charset="0"/>
              </a:rPr>
              <a:t>We collect data two ways: Quantitative and Qualitative</a:t>
            </a:r>
          </a:p>
          <a:p>
            <a:pPr eaLnBrk="1" hangingPunct="1"/>
            <a:r>
              <a:rPr lang="en-US" sz="2700" dirty="0">
                <a:latin typeface="News Gothic MT" charset="0"/>
                <a:hlinkClick r:id="rId3"/>
              </a:rPr>
              <a:t>Why do we need a </a:t>
            </a:r>
            <a:r>
              <a:rPr lang="en-US" sz="2700" i="1" dirty="0">
                <a:latin typeface="News Gothic MT" charset="0"/>
                <a:hlinkClick r:id="rId3"/>
              </a:rPr>
              <a:t>standardized</a:t>
            </a:r>
            <a:r>
              <a:rPr lang="en-US" sz="2700" dirty="0">
                <a:latin typeface="News Gothic MT" charset="0"/>
                <a:hlinkClick r:id="rId3"/>
              </a:rPr>
              <a:t> system of measurement?</a:t>
            </a:r>
            <a:endParaRPr lang="en-US" sz="2700" dirty="0">
              <a:latin typeface="News Gothic MT" charset="0"/>
            </a:endParaRPr>
          </a:p>
          <a:p>
            <a:pPr eaLnBrk="1" hangingPunct="1"/>
            <a:r>
              <a:rPr lang="en-US" sz="2700" dirty="0">
                <a:latin typeface="News Gothic MT" charset="0"/>
                <a:hlinkClick r:id="rId4"/>
              </a:rPr>
              <a:t>Video Link </a:t>
            </a:r>
            <a:endParaRPr lang="en-US" sz="2700" dirty="0">
              <a:latin typeface="News Gothic MT" charset="0"/>
            </a:endParaRPr>
          </a:p>
          <a:p>
            <a:pPr lvl="1" eaLnBrk="1" hangingPunct="1"/>
            <a:r>
              <a:rPr lang="en-US" sz="2700" dirty="0">
                <a:latin typeface="News Gothic MT" charset="0"/>
              </a:rPr>
              <a:t>Scientific community is global.</a:t>
            </a:r>
          </a:p>
          <a:p>
            <a:pPr lvl="1" eaLnBrk="1" hangingPunct="1"/>
            <a:r>
              <a:rPr lang="en-US" sz="2700" dirty="0">
                <a:latin typeface="News Gothic MT" charset="0"/>
              </a:rPr>
              <a:t>An international </a:t>
            </a:r>
            <a:r>
              <a:rPr lang="ja-JP" altLang="en-US" sz="2700" dirty="0">
                <a:latin typeface="News Gothic MT" charset="0"/>
              </a:rPr>
              <a:t>“</a:t>
            </a:r>
            <a:r>
              <a:rPr lang="en-US" altLang="ja-JP" sz="2700" dirty="0">
                <a:latin typeface="News Gothic MT" charset="0"/>
              </a:rPr>
              <a:t>language</a:t>
            </a:r>
            <a:r>
              <a:rPr lang="ja-JP" altLang="en-US" sz="2700" dirty="0">
                <a:latin typeface="News Gothic MT" charset="0"/>
              </a:rPr>
              <a:t>”</a:t>
            </a:r>
            <a:r>
              <a:rPr lang="en-US" altLang="ja-JP" sz="2700" dirty="0">
                <a:latin typeface="News Gothic MT" charset="0"/>
              </a:rPr>
              <a:t> of measurement allows scientists to share, interpret, and compare experimental findings with other scientists, regardless of nationality or language barriers.</a:t>
            </a:r>
          </a:p>
        </p:txBody>
      </p:sp>
    </p:spTree>
    <p:extLst>
      <p:ext uri="{BB962C8B-B14F-4D97-AF65-F5344CB8AC3E}">
        <p14:creationId xmlns:p14="http://schemas.microsoft.com/office/powerpoint/2010/main" val="39686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dirty="0">
                <a:latin typeface="News Gothic MT" charset="0"/>
              </a:rPr>
              <a:t>3. Units - Metric System &amp; SI</a:t>
            </a:r>
          </a:p>
        </p:txBody>
      </p:sp>
      <p:sp>
        <p:nvSpPr>
          <p:cNvPr id="33794" name="Rectangle 3"/>
          <p:cNvSpPr>
            <a:spLocks noGrp="1" noChangeArrowheads="1"/>
          </p:cNvSpPr>
          <p:nvPr>
            <p:ph type="body" idx="1"/>
          </p:nvPr>
        </p:nvSpPr>
        <p:spPr/>
        <p:txBody>
          <a:bodyPr>
            <a:noAutofit/>
          </a:bodyPr>
          <a:lstStyle/>
          <a:p>
            <a:pPr eaLnBrk="1" hangingPunct="1">
              <a:lnSpc>
                <a:spcPct val="70000"/>
              </a:lnSpc>
            </a:pPr>
            <a:r>
              <a:rPr lang="en-US" sz="2500" dirty="0">
                <a:latin typeface="News Gothic MT" charset="0"/>
              </a:rPr>
              <a:t>The first standardized system of measurement: the </a:t>
            </a:r>
            <a:r>
              <a:rPr lang="ja-JP" altLang="en-US" sz="2500" dirty="0">
                <a:latin typeface="News Gothic MT" charset="0"/>
              </a:rPr>
              <a:t>“</a:t>
            </a:r>
            <a:r>
              <a:rPr lang="en-US" altLang="ja-JP" sz="2500" dirty="0">
                <a:latin typeface="News Gothic MT" charset="0"/>
              </a:rPr>
              <a:t>Metric</a:t>
            </a:r>
            <a:r>
              <a:rPr lang="ja-JP" altLang="en-US" sz="2500" dirty="0">
                <a:latin typeface="News Gothic MT" charset="0"/>
              </a:rPr>
              <a:t>”</a:t>
            </a:r>
            <a:r>
              <a:rPr lang="en-US" altLang="ja-JP" sz="2500" dirty="0">
                <a:latin typeface="News Gothic MT" charset="0"/>
              </a:rPr>
              <a:t> system</a:t>
            </a:r>
            <a:br>
              <a:rPr lang="en-US" altLang="ja-JP" sz="2500" dirty="0">
                <a:latin typeface="News Gothic MT" charset="0"/>
              </a:rPr>
            </a:br>
            <a:endParaRPr lang="en-US" altLang="ja-JP" sz="2500" dirty="0">
              <a:latin typeface="News Gothic MT" charset="0"/>
            </a:endParaRPr>
          </a:p>
          <a:p>
            <a:pPr lvl="1" eaLnBrk="1" hangingPunct="1">
              <a:lnSpc>
                <a:spcPct val="70000"/>
              </a:lnSpc>
            </a:pPr>
            <a:r>
              <a:rPr lang="en-US" sz="2500" dirty="0">
                <a:latin typeface="News Gothic MT" charset="0"/>
              </a:rPr>
              <a:t>Developed in France in 1791</a:t>
            </a:r>
          </a:p>
          <a:p>
            <a:pPr lvl="1" eaLnBrk="1" hangingPunct="1">
              <a:lnSpc>
                <a:spcPct val="70000"/>
              </a:lnSpc>
            </a:pPr>
            <a:r>
              <a:rPr lang="en-US" sz="2500" dirty="0">
                <a:latin typeface="News Gothic MT" charset="0"/>
              </a:rPr>
              <a:t>Named based on French word for </a:t>
            </a:r>
            <a:r>
              <a:rPr lang="ja-JP" altLang="en-US" sz="2500" dirty="0">
                <a:latin typeface="News Gothic MT" charset="0"/>
              </a:rPr>
              <a:t>“</a:t>
            </a:r>
            <a:r>
              <a:rPr lang="en-US" altLang="ja-JP" sz="2500" dirty="0">
                <a:latin typeface="News Gothic MT" charset="0"/>
              </a:rPr>
              <a:t>measure</a:t>
            </a:r>
            <a:r>
              <a:rPr lang="ja-JP" altLang="en-US" sz="2500" dirty="0">
                <a:latin typeface="News Gothic MT" charset="0"/>
              </a:rPr>
              <a:t>”</a:t>
            </a:r>
            <a:endParaRPr lang="en-US" altLang="ja-JP" sz="2500" dirty="0">
              <a:latin typeface="News Gothic MT" charset="0"/>
            </a:endParaRPr>
          </a:p>
          <a:p>
            <a:pPr lvl="1" eaLnBrk="1" hangingPunct="1">
              <a:lnSpc>
                <a:spcPct val="70000"/>
              </a:lnSpc>
            </a:pPr>
            <a:r>
              <a:rPr lang="en-US" sz="2500" dirty="0">
                <a:latin typeface="News Gothic MT" charset="0"/>
              </a:rPr>
              <a:t>based on the decimal (powers of 10)</a:t>
            </a:r>
            <a:br>
              <a:rPr lang="en-US" sz="2500" dirty="0">
                <a:latin typeface="News Gothic MT" charset="0"/>
              </a:rPr>
            </a:br>
            <a:endParaRPr lang="en-US" sz="2500" dirty="0">
              <a:latin typeface="News Gothic MT" charset="0"/>
            </a:endParaRPr>
          </a:p>
          <a:p>
            <a:pPr eaLnBrk="1" hangingPunct="1">
              <a:lnSpc>
                <a:spcPct val="70000"/>
              </a:lnSpc>
            </a:pPr>
            <a:r>
              <a:rPr lang="en-US" sz="2500" i="1" dirty="0" err="1">
                <a:latin typeface="News Gothic MT" charset="0"/>
              </a:rPr>
              <a:t>Systeme</a:t>
            </a:r>
            <a:r>
              <a:rPr lang="en-US" sz="2500" i="1" dirty="0">
                <a:latin typeface="News Gothic MT" charset="0"/>
              </a:rPr>
              <a:t> International </a:t>
            </a:r>
            <a:r>
              <a:rPr lang="en-US" sz="2500" i="1" dirty="0" err="1">
                <a:latin typeface="News Gothic MT" charset="0"/>
              </a:rPr>
              <a:t>d'Unites</a:t>
            </a:r>
            <a:br>
              <a:rPr lang="en-US" sz="2500" i="1" dirty="0">
                <a:latin typeface="News Gothic MT" charset="0"/>
              </a:rPr>
            </a:br>
            <a:r>
              <a:rPr lang="en-US" sz="2500" dirty="0">
                <a:latin typeface="News Gothic MT" charset="0"/>
              </a:rPr>
              <a:t>(International System of Units)</a:t>
            </a:r>
            <a:br>
              <a:rPr lang="en-US" sz="2500" dirty="0">
                <a:latin typeface="News Gothic MT" charset="0"/>
              </a:rPr>
            </a:br>
            <a:endParaRPr lang="en-US" sz="2500" dirty="0">
              <a:latin typeface="News Gothic MT" charset="0"/>
            </a:endParaRPr>
          </a:p>
          <a:p>
            <a:pPr lvl="1" eaLnBrk="1" hangingPunct="1">
              <a:lnSpc>
                <a:spcPct val="70000"/>
              </a:lnSpc>
            </a:pPr>
            <a:r>
              <a:rPr lang="en-US" sz="2500" dirty="0">
                <a:latin typeface="News Gothic MT" charset="0"/>
              </a:rPr>
              <a:t>Modernized version of the Metric System</a:t>
            </a:r>
          </a:p>
          <a:p>
            <a:pPr lvl="1" eaLnBrk="1" hangingPunct="1">
              <a:lnSpc>
                <a:spcPct val="70000"/>
              </a:lnSpc>
            </a:pPr>
            <a:r>
              <a:rPr lang="en-US" sz="2500" dirty="0">
                <a:latin typeface="News Gothic MT" charset="0"/>
              </a:rPr>
              <a:t>Abbreviated by the letters SI.</a:t>
            </a:r>
          </a:p>
          <a:p>
            <a:pPr lvl="1" eaLnBrk="1" hangingPunct="1">
              <a:lnSpc>
                <a:spcPct val="70000"/>
              </a:lnSpc>
            </a:pPr>
            <a:r>
              <a:rPr lang="en-US" sz="2500" dirty="0">
                <a:latin typeface="News Gothic MT" charset="0"/>
              </a:rPr>
              <a:t>Established in 1960, at the 11th General Conference on Weights and Measures.</a:t>
            </a:r>
          </a:p>
          <a:p>
            <a:pPr lvl="1" eaLnBrk="1" hangingPunct="1">
              <a:lnSpc>
                <a:spcPct val="70000"/>
              </a:lnSpc>
            </a:pPr>
            <a:r>
              <a:rPr lang="en-US" sz="2500" dirty="0">
                <a:latin typeface="News Gothic MT" charset="0"/>
              </a:rPr>
              <a:t>Units, definitions, and symbols were revised and simplified.</a:t>
            </a:r>
          </a:p>
        </p:txBody>
      </p:sp>
    </p:spTree>
    <p:extLst>
      <p:ext uri="{BB962C8B-B14F-4D97-AF65-F5344CB8AC3E}">
        <p14:creationId xmlns:p14="http://schemas.microsoft.com/office/powerpoint/2010/main" val="351736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dirty="0">
                <a:latin typeface="News Gothic MT" charset="0"/>
              </a:rPr>
              <a:t>3. SI Base Units</a:t>
            </a:r>
          </a:p>
        </p:txBody>
      </p:sp>
      <p:graphicFrame>
        <p:nvGraphicFramePr>
          <p:cNvPr id="138400" name="Group 160"/>
          <p:cNvGraphicFramePr>
            <a:graphicFrameLocks noGrp="1"/>
          </p:cNvGraphicFramePr>
          <p:nvPr>
            <p:ph idx="1"/>
          </p:nvPr>
        </p:nvGraphicFramePr>
        <p:xfrm>
          <a:off x="457200" y="1719263"/>
          <a:ext cx="8229600" cy="3308352"/>
        </p:xfrm>
        <a:graphic>
          <a:graphicData uri="http://schemas.openxmlformats.org/drawingml/2006/table">
            <a:tbl>
              <a:tblPr/>
              <a:tblGrid>
                <a:gridCol w="2743200">
                  <a:extLst>
                    <a:ext uri="{9D8B030D-6E8A-4147-A177-3AD203B41FA5}">
                      <a16:colId xmlns:a16="http://schemas.microsoft.com/office/drawing/2014/main" val="20000"/>
                    </a:ext>
                  </a:extLst>
                </a:gridCol>
                <a:gridCol w="2713038">
                  <a:extLst>
                    <a:ext uri="{9D8B030D-6E8A-4147-A177-3AD203B41FA5}">
                      <a16:colId xmlns:a16="http://schemas.microsoft.com/office/drawing/2014/main" val="20001"/>
                    </a:ext>
                  </a:extLst>
                </a:gridCol>
                <a:gridCol w="2773362">
                  <a:extLst>
                    <a:ext uri="{9D8B030D-6E8A-4147-A177-3AD203B41FA5}">
                      <a16:colId xmlns:a16="http://schemas.microsoft.com/office/drawing/2014/main" val="20002"/>
                    </a:ext>
                  </a:extLst>
                </a:gridCol>
              </a:tblGrid>
              <a:tr h="5508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Black" charset="0"/>
                          <a:ea typeface="ＭＳ Ｐゴシック" charset="0"/>
                          <a:cs typeface="Times New Roman" charset="0"/>
                        </a:rPr>
                        <a:t>Physical Quantity </a:t>
                      </a:r>
                      <a:endParaRPr kumimoji="0" lang="en-US" sz="3200" b="1" i="0" u="none" strike="noStrike" cap="none" normalizeH="0" baseline="0">
                        <a:ln>
                          <a:noFill/>
                        </a:ln>
                        <a:solidFill>
                          <a:schemeClr val="tx1"/>
                        </a:solidFill>
                        <a:effectLst/>
                        <a:latin typeface="Arial Black"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Black" charset="0"/>
                          <a:ea typeface="ＭＳ Ｐゴシック" charset="0"/>
                          <a:cs typeface="Times New Roman" charset="0"/>
                        </a:rPr>
                        <a:t>Unit Name</a:t>
                      </a:r>
                      <a:endParaRPr kumimoji="0" lang="en-US" sz="3200" b="1" i="0" u="none" strike="noStrike" cap="none" normalizeH="0" baseline="0">
                        <a:ln>
                          <a:noFill/>
                        </a:ln>
                        <a:solidFill>
                          <a:schemeClr val="tx1"/>
                        </a:solidFill>
                        <a:effectLst/>
                        <a:latin typeface="Arial Black"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Black" charset="0"/>
                          <a:ea typeface="ＭＳ Ｐゴシック" charset="0"/>
                          <a:cs typeface="Times New Roman" charset="0"/>
                        </a:rPr>
                        <a:t>Symbol</a:t>
                      </a:r>
                      <a:endParaRPr kumimoji="0" lang="en-US" sz="3200" b="1" i="0" u="none" strike="noStrike" cap="none" normalizeH="0" baseline="0">
                        <a:ln>
                          <a:noFill/>
                        </a:ln>
                        <a:solidFill>
                          <a:schemeClr val="tx1"/>
                        </a:solidFill>
                        <a:effectLst/>
                        <a:latin typeface="Arial Black"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24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0000"/>
                          </a:solidFill>
                          <a:effectLst/>
                          <a:latin typeface="Times New Roman" charset="0"/>
                          <a:ea typeface="ＭＳ Ｐゴシック" charset="0"/>
                          <a:cs typeface="Times New Roman" charset="0"/>
                        </a:rPr>
                        <a:t>length </a:t>
                      </a:r>
                      <a:endParaRPr kumimoji="0" lang="en-US" sz="3600" b="1"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0000"/>
                          </a:solidFill>
                          <a:effectLst/>
                          <a:latin typeface="Times New Roman" charset="0"/>
                          <a:ea typeface="ＭＳ Ｐゴシック" charset="0"/>
                          <a:cs typeface="Times New Roman" charset="0"/>
                        </a:rPr>
                        <a:t>meter</a:t>
                      </a:r>
                      <a:endParaRPr kumimoji="0" lang="en-US" sz="3600" b="1"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0000"/>
                          </a:solidFill>
                          <a:effectLst/>
                          <a:latin typeface="Times New Roman" charset="0"/>
                          <a:ea typeface="ＭＳ Ｐゴシック" charset="0"/>
                          <a:cs typeface="Times New Roman" charset="0"/>
                        </a:rPr>
                        <a:t>m </a:t>
                      </a:r>
                      <a:endParaRPr kumimoji="0" lang="en-US" sz="3600" b="1"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08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0000"/>
                          </a:solidFill>
                          <a:effectLst/>
                          <a:latin typeface="Times New Roman" charset="0"/>
                          <a:ea typeface="ＭＳ Ｐゴシック" charset="0"/>
                          <a:cs typeface="Times New Roman" charset="0"/>
                        </a:rPr>
                        <a:t>mass </a:t>
                      </a:r>
                      <a:endParaRPr kumimoji="0" lang="en-US" sz="3600" b="1"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0000"/>
                          </a:solidFill>
                          <a:effectLst/>
                          <a:latin typeface="Times New Roman" charset="0"/>
                          <a:ea typeface="ＭＳ Ｐゴシック" charset="0"/>
                          <a:cs typeface="Times New Roman" charset="0"/>
                        </a:rPr>
                        <a:t>kilogram </a:t>
                      </a:r>
                      <a:endParaRPr kumimoji="0" lang="en-US" sz="3600" b="1"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0000"/>
                          </a:solidFill>
                          <a:effectLst/>
                          <a:latin typeface="Times New Roman" charset="0"/>
                          <a:ea typeface="ＭＳ Ｐゴシック" charset="0"/>
                          <a:cs typeface="Times New Roman" charset="0"/>
                        </a:rPr>
                        <a:t>kg </a:t>
                      </a:r>
                      <a:endParaRPr kumimoji="0" lang="en-US" sz="3600" b="1"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24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0000"/>
                          </a:solidFill>
                          <a:effectLst/>
                          <a:latin typeface="Times New Roman" charset="0"/>
                          <a:ea typeface="ＭＳ Ｐゴシック" charset="0"/>
                          <a:cs typeface="Times New Roman" charset="0"/>
                        </a:rPr>
                        <a:t>time </a:t>
                      </a:r>
                      <a:endParaRPr kumimoji="0" lang="en-US" sz="3600" b="1"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0000"/>
                          </a:solidFill>
                          <a:effectLst/>
                          <a:latin typeface="Times New Roman" charset="0"/>
                          <a:ea typeface="ＭＳ Ｐゴシック" charset="0"/>
                          <a:cs typeface="Times New Roman" charset="0"/>
                        </a:rPr>
                        <a:t>second </a:t>
                      </a:r>
                      <a:endParaRPr kumimoji="0" lang="en-US" sz="3600" b="1"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0000"/>
                          </a:solidFill>
                          <a:effectLst/>
                          <a:latin typeface="Times New Roman" charset="0"/>
                          <a:ea typeface="ＭＳ Ｐゴシック" charset="0"/>
                          <a:cs typeface="Times New Roman" charset="0"/>
                        </a:rPr>
                        <a:t>s </a:t>
                      </a:r>
                      <a:endParaRPr kumimoji="0" lang="en-US" sz="3600" b="1"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08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0000"/>
                          </a:solidFill>
                          <a:effectLst/>
                          <a:latin typeface="Times New Roman" charset="0"/>
                          <a:ea typeface="ＭＳ Ｐゴシック" charset="0"/>
                          <a:cs typeface="Times New Roman" charset="0"/>
                        </a:rPr>
                        <a:t>volume</a:t>
                      </a:r>
                      <a:endParaRPr kumimoji="0" lang="en-US" sz="3600" b="1"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0000"/>
                          </a:solidFill>
                          <a:effectLst/>
                          <a:latin typeface="Times New Roman" charset="0"/>
                          <a:ea typeface="ＭＳ Ｐゴシック" charset="0"/>
                          <a:cs typeface="Times New Roman" charset="0"/>
                        </a:rPr>
                        <a:t>liters, meter cubed </a:t>
                      </a:r>
                      <a:endParaRPr kumimoji="0" lang="en-US" sz="3600" b="1"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charset="0"/>
                          <a:ea typeface="ＭＳ Ｐゴシック" charset="0"/>
                          <a:cs typeface="Times New Roman" charset="0"/>
                        </a:rPr>
                        <a:t>L, m</a:t>
                      </a:r>
                      <a:r>
                        <a:rPr kumimoji="0" lang="en-US" sz="2400" b="1" i="0" u="none" strike="noStrike" cap="none" normalizeH="0" baseline="30000" dirty="0">
                          <a:ln>
                            <a:noFill/>
                          </a:ln>
                          <a:solidFill>
                            <a:srgbClr val="FF0000"/>
                          </a:solidFill>
                          <a:effectLst/>
                          <a:latin typeface="Times New Roman" charset="0"/>
                          <a:ea typeface="ＭＳ Ｐゴシック" charset="0"/>
                          <a:cs typeface="Times New Roman" charset="0"/>
                        </a:rPr>
                        <a:t>3</a:t>
                      </a:r>
                      <a:endParaRPr kumimoji="0" lang="en-US" sz="3600" b="1" i="0" u="none" strike="noStrike" cap="none" normalizeH="0" baseline="0" dirty="0">
                        <a:ln>
                          <a:noFill/>
                        </a:ln>
                        <a:solidFill>
                          <a:srgbClr val="FF0000"/>
                        </a:solidFill>
                        <a:effectLst/>
                        <a:latin typeface="Arial"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08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0000"/>
                          </a:solidFill>
                          <a:effectLst/>
                          <a:latin typeface="Times New Roman" charset="0"/>
                          <a:ea typeface="ＭＳ Ｐゴシック" charset="0"/>
                          <a:cs typeface="Times New Roman" charset="0"/>
                        </a:rPr>
                        <a:t>temperature </a:t>
                      </a:r>
                      <a:endParaRPr kumimoji="0" lang="en-US" sz="3600" b="1"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0000"/>
                          </a:solidFill>
                          <a:effectLst/>
                          <a:latin typeface="Times New Roman" charset="0"/>
                          <a:ea typeface="ＭＳ Ｐゴシック" charset="0"/>
                          <a:cs typeface="Times New Roman" charset="0"/>
                        </a:rPr>
                        <a:t>Kelvin </a:t>
                      </a:r>
                      <a:endParaRPr kumimoji="0" lang="en-US" sz="3600" b="1"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charset="0"/>
                          <a:ea typeface="ＭＳ Ｐゴシック" charset="0"/>
                          <a:cs typeface="Times New Roman" charset="0"/>
                        </a:rPr>
                        <a:t>K </a:t>
                      </a:r>
                      <a:endParaRPr kumimoji="0" lang="en-US" sz="3600" b="1" i="0" u="none" strike="noStrike" cap="none" normalizeH="0" baseline="0" dirty="0">
                        <a:ln>
                          <a:noFill/>
                        </a:ln>
                        <a:solidFill>
                          <a:srgbClr val="FF0000"/>
                        </a:solidFill>
                        <a:effectLst/>
                        <a:latin typeface="Arial" charset="0"/>
                        <a:ea typeface="ＭＳ Ｐゴシック" charset="0"/>
                        <a:cs typeface="ＭＳ Ｐゴシック"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21460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94"/>
          <p:cNvSpPr>
            <a:spLocks noGrp="1" noChangeArrowheads="1"/>
          </p:cNvSpPr>
          <p:nvPr>
            <p:ph type="title"/>
          </p:nvPr>
        </p:nvSpPr>
        <p:spPr>
          <a:xfrm>
            <a:off x="457200" y="122238"/>
            <a:ext cx="7543800" cy="1096962"/>
          </a:xfrm>
        </p:spPr>
        <p:txBody>
          <a:bodyPr/>
          <a:lstStyle/>
          <a:p>
            <a:pPr eaLnBrk="1" hangingPunct="1"/>
            <a:r>
              <a:rPr lang="en-US">
                <a:latin typeface="News Gothic MT" charset="0"/>
              </a:rPr>
              <a:t>3. SI </a:t>
            </a:r>
            <a:r>
              <a:rPr lang="en-US" dirty="0">
                <a:latin typeface="News Gothic MT" charset="0"/>
              </a:rPr>
              <a:t>Prefixes</a:t>
            </a:r>
          </a:p>
        </p:txBody>
      </p:sp>
      <p:graphicFrame>
        <p:nvGraphicFramePr>
          <p:cNvPr id="91342" name="Group 206"/>
          <p:cNvGraphicFramePr>
            <a:graphicFrameLocks noGrp="1"/>
          </p:cNvGraphicFramePr>
          <p:nvPr>
            <p:ph idx="1"/>
          </p:nvPr>
        </p:nvGraphicFramePr>
        <p:xfrm>
          <a:off x="381000" y="1295400"/>
          <a:ext cx="8229600" cy="5181600"/>
        </p:xfrm>
        <a:graphic>
          <a:graphicData uri="http://schemas.openxmlformats.org/drawingml/2006/table">
            <a:tbl>
              <a:tblPr/>
              <a:tblGrid>
                <a:gridCol w="1046163">
                  <a:extLst>
                    <a:ext uri="{9D8B030D-6E8A-4147-A177-3AD203B41FA5}">
                      <a16:colId xmlns:a16="http://schemas.microsoft.com/office/drawing/2014/main" val="20000"/>
                    </a:ext>
                  </a:extLst>
                </a:gridCol>
                <a:gridCol w="1222375">
                  <a:extLst>
                    <a:ext uri="{9D8B030D-6E8A-4147-A177-3AD203B41FA5}">
                      <a16:colId xmlns:a16="http://schemas.microsoft.com/office/drawing/2014/main" val="20001"/>
                    </a:ext>
                  </a:extLst>
                </a:gridCol>
                <a:gridCol w="3979862">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3571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charset="0"/>
                          <a:ea typeface="ＭＳ Ｐゴシック" charset="0"/>
                          <a:cs typeface="Times New Roman" charset="0"/>
                        </a:rPr>
                        <a:t>Prefix </a:t>
                      </a:r>
                      <a:endParaRPr kumimoji="0" lang="en-US" sz="36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charset="0"/>
                          <a:ea typeface="ＭＳ Ｐゴシック" charset="0"/>
                          <a:cs typeface="Times New Roman" charset="0"/>
                        </a:rPr>
                        <a:t>Symbol </a:t>
                      </a:r>
                      <a:endParaRPr kumimoji="0" lang="en-US" sz="36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charset="0"/>
                          <a:ea typeface="ＭＳ Ｐゴシック" charset="0"/>
                          <a:cs typeface="Times New Roman" charset="0"/>
                        </a:rPr>
                        <a:t>Numerical Multiplier</a:t>
                      </a:r>
                      <a:endParaRPr kumimoji="0" lang="en-US" sz="36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charset="0"/>
                          <a:ea typeface="ＭＳ Ｐゴシック" charset="0"/>
                          <a:cs typeface="Times New Roman" charset="0"/>
                        </a:rPr>
                        <a:t>Exponential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charset="0"/>
                          <a:ea typeface="ＭＳ Ｐゴシック" charset="0"/>
                          <a:cs typeface="Times New Roman" charset="0"/>
                        </a:rPr>
                        <a:t>Multiplier</a:t>
                      </a:r>
                      <a:endParaRPr kumimoji="0" lang="en-US" sz="3600" b="1"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55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giga </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G </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1,000,000,000 </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10</a:t>
                      </a:r>
                      <a:r>
                        <a:rPr kumimoji="0" lang="en-US" sz="2000" b="0" i="0" u="none" strike="noStrike" cap="none" normalizeH="0" baseline="30000">
                          <a:ln>
                            <a:noFill/>
                          </a:ln>
                          <a:solidFill>
                            <a:schemeClr val="tx1"/>
                          </a:solidFill>
                          <a:effectLst/>
                          <a:latin typeface="Times New Roman" charset="0"/>
                          <a:ea typeface="ＭＳ Ｐゴシック" charset="0"/>
                          <a:cs typeface="Times New Roman" charset="0"/>
                        </a:rPr>
                        <a:t>9</a:t>
                      </a: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 </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55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mega </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M </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1,000,000 </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10</a:t>
                      </a:r>
                      <a:r>
                        <a:rPr kumimoji="0" lang="en-US" sz="2000" b="0" i="0" u="none" strike="noStrike" cap="none" normalizeH="0" baseline="30000">
                          <a:ln>
                            <a:noFill/>
                          </a:ln>
                          <a:solidFill>
                            <a:schemeClr val="tx1"/>
                          </a:solidFill>
                          <a:effectLst/>
                          <a:latin typeface="Times New Roman" charset="0"/>
                          <a:ea typeface="ＭＳ Ｐゴシック" charset="0"/>
                          <a:cs typeface="Times New Roman" charset="0"/>
                        </a:rPr>
                        <a:t>6</a:t>
                      </a: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 </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571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kilo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k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1,000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10</a:t>
                      </a:r>
                      <a:r>
                        <a:rPr kumimoji="0" lang="en-US" sz="2000" b="0" i="0" u="none" strike="noStrike" cap="none" normalizeH="0" baseline="30000">
                          <a:ln>
                            <a:noFill/>
                          </a:ln>
                          <a:solidFill>
                            <a:srgbClr val="FF0000"/>
                          </a:solidFill>
                          <a:effectLst/>
                          <a:latin typeface="Times New Roman" charset="0"/>
                          <a:ea typeface="ＭＳ Ｐゴシック" charset="0"/>
                          <a:cs typeface="Times New Roman" charset="0"/>
                        </a:rPr>
                        <a:t>3</a:t>
                      </a: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55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hecto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h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100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10</a:t>
                      </a:r>
                      <a:r>
                        <a:rPr kumimoji="0" lang="en-US" sz="2000" b="0" i="0" u="none" strike="noStrike" cap="none" normalizeH="0" baseline="30000">
                          <a:ln>
                            <a:noFill/>
                          </a:ln>
                          <a:solidFill>
                            <a:srgbClr val="FF0000"/>
                          </a:solidFill>
                          <a:effectLst/>
                          <a:latin typeface="Times New Roman" charset="0"/>
                          <a:ea typeface="ＭＳ Ｐゴシック" charset="0"/>
                          <a:cs typeface="Times New Roman" charset="0"/>
                        </a:rPr>
                        <a:t>2</a:t>
                      </a: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571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deka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dk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10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10</a:t>
                      </a:r>
                      <a:r>
                        <a:rPr kumimoji="0" lang="en-US" sz="2000" b="0" i="0" u="none" strike="noStrike" cap="none" normalizeH="0" baseline="30000">
                          <a:ln>
                            <a:noFill/>
                          </a:ln>
                          <a:solidFill>
                            <a:srgbClr val="FF0000"/>
                          </a:solidFill>
                          <a:effectLst/>
                          <a:latin typeface="Times New Roman" charset="0"/>
                          <a:ea typeface="ＭＳ Ｐゴシック" charset="0"/>
                          <a:cs typeface="Times New Roman" charset="0"/>
                        </a:rPr>
                        <a:t>1</a:t>
                      </a: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55600">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no prefix means: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1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10</a:t>
                      </a:r>
                      <a:r>
                        <a:rPr kumimoji="0" lang="en-US" sz="2000" b="0" i="0" u="none" strike="noStrike" cap="none" normalizeH="0" baseline="30000">
                          <a:ln>
                            <a:noFill/>
                          </a:ln>
                          <a:solidFill>
                            <a:srgbClr val="FF0000"/>
                          </a:solidFill>
                          <a:effectLst/>
                          <a:latin typeface="Times New Roman" charset="0"/>
                          <a:ea typeface="ＭＳ Ｐゴシック" charset="0"/>
                          <a:cs typeface="Times New Roman" charset="0"/>
                        </a:rPr>
                        <a:t>0</a:t>
                      </a: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55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deci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d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0.1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10¯</a:t>
                      </a:r>
                      <a:r>
                        <a:rPr kumimoji="0" lang="en-US" sz="2000" b="0" i="0" u="none" strike="noStrike" cap="none" normalizeH="0" baseline="30000">
                          <a:ln>
                            <a:noFill/>
                          </a:ln>
                          <a:solidFill>
                            <a:srgbClr val="FF0000"/>
                          </a:solidFill>
                          <a:effectLst/>
                          <a:latin typeface="Times New Roman" charset="0"/>
                          <a:ea typeface="ＭＳ Ｐゴシック" charset="0"/>
                          <a:cs typeface="Times New Roman" charset="0"/>
                        </a:rPr>
                        <a:t>1</a:t>
                      </a: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55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centi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c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0.01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10¯</a:t>
                      </a:r>
                      <a:r>
                        <a:rPr kumimoji="0" lang="en-US" sz="2000" b="0" i="0" u="none" strike="noStrike" cap="none" normalizeH="0" baseline="30000">
                          <a:ln>
                            <a:noFill/>
                          </a:ln>
                          <a:solidFill>
                            <a:srgbClr val="FF0000"/>
                          </a:solidFill>
                          <a:effectLst/>
                          <a:latin typeface="Times New Roman" charset="0"/>
                          <a:ea typeface="ＭＳ Ｐゴシック" charset="0"/>
                          <a:cs typeface="Times New Roman" charset="0"/>
                        </a:rPr>
                        <a:t>2</a:t>
                      </a: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55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milli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m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0.001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10¯</a:t>
                      </a:r>
                      <a:r>
                        <a:rPr kumimoji="0" lang="en-US" sz="2000" b="0" i="0" u="none" strike="noStrike" cap="none" normalizeH="0" baseline="30000">
                          <a:ln>
                            <a:noFill/>
                          </a:ln>
                          <a:solidFill>
                            <a:srgbClr val="FF0000"/>
                          </a:solidFill>
                          <a:effectLst/>
                          <a:latin typeface="Times New Roman" charset="0"/>
                          <a:ea typeface="ＭＳ Ｐゴシック" charset="0"/>
                          <a:cs typeface="Times New Roman" charset="0"/>
                        </a:rPr>
                        <a:t>3</a:t>
                      </a:r>
                      <a:r>
                        <a:rPr kumimoji="0" lang="en-US" sz="2000" b="0" i="0" u="none" strike="noStrike" cap="none" normalizeH="0" baseline="0">
                          <a:ln>
                            <a:noFill/>
                          </a:ln>
                          <a:solidFill>
                            <a:srgbClr val="FF0000"/>
                          </a:solidFill>
                          <a:effectLst/>
                          <a:latin typeface="Times New Roman" charset="0"/>
                          <a:ea typeface="ＭＳ Ｐゴシック" charset="0"/>
                          <a:cs typeface="Times New Roman" charset="0"/>
                        </a:rPr>
                        <a:t> </a:t>
                      </a:r>
                      <a:endParaRPr kumimoji="0" lang="en-US" sz="3200" b="0" i="0" u="none" strike="noStrike" cap="none" normalizeH="0" baseline="0">
                        <a:ln>
                          <a:noFill/>
                        </a:ln>
                        <a:solidFill>
                          <a:srgbClr val="FF0000"/>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355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micro </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Symbol" charset="0"/>
                          <a:ea typeface="ＭＳ Ｐゴシック" charset="0"/>
                          <a:cs typeface="Times New Roman" charset="0"/>
                        </a:rPr>
                        <a:t>m</a:t>
                      </a: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 </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0.000001 </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10¯</a:t>
                      </a:r>
                      <a:r>
                        <a:rPr kumimoji="0" lang="en-US" sz="2000" b="0" i="0" u="none" strike="noStrike" cap="none" normalizeH="0" baseline="30000">
                          <a:ln>
                            <a:noFill/>
                          </a:ln>
                          <a:solidFill>
                            <a:schemeClr val="tx1"/>
                          </a:solidFill>
                          <a:effectLst/>
                          <a:latin typeface="Times New Roman" charset="0"/>
                          <a:ea typeface="ＭＳ Ｐゴシック" charset="0"/>
                          <a:cs typeface="Times New Roman" charset="0"/>
                        </a:rPr>
                        <a:t>6</a:t>
                      </a: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 </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355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nano </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n </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0.000000001 </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10¯</a:t>
                      </a:r>
                      <a:r>
                        <a:rPr kumimoji="0" lang="en-US" sz="2000" b="0" i="0" u="none" strike="noStrike" cap="none" normalizeH="0" baseline="30000">
                          <a:ln>
                            <a:noFill/>
                          </a:ln>
                          <a:solidFill>
                            <a:schemeClr val="tx1"/>
                          </a:solidFill>
                          <a:effectLst/>
                          <a:latin typeface="Times New Roman" charset="0"/>
                          <a:ea typeface="ＭＳ Ｐゴシック" charset="0"/>
                          <a:cs typeface="Times New Roman" charset="0"/>
                        </a:rPr>
                        <a:t>9</a:t>
                      </a: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 </a:t>
                      </a:r>
                      <a:endParaRPr kumimoji="0" lang="en-US" sz="3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56352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Grp="1" noChangeArrowheads="1"/>
          </p:cNvSpPr>
          <p:nvPr>
            <p:ph type="title"/>
          </p:nvPr>
        </p:nvSpPr>
        <p:spPr/>
        <p:txBody>
          <a:bodyPr/>
          <a:lstStyle/>
          <a:p>
            <a:pPr eaLnBrk="1" hangingPunct="1"/>
            <a:r>
              <a:rPr lang="en-US">
                <a:latin typeface="News Gothic MT" charset="0"/>
              </a:rPr>
              <a:t>Significant Figures</a:t>
            </a:r>
          </a:p>
        </p:txBody>
      </p:sp>
      <p:sp>
        <p:nvSpPr>
          <p:cNvPr id="62466" name="Rectangle 5"/>
          <p:cNvSpPr>
            <a:spLocks noGrp="1" noChangeArrowheads="1"/>
          </p:cNvSpPr>
          <p:nvPr>
            <p:ph type="body" idx="1"/>
          </p:nvPr>
        </p:nvSpPr>
        <p:spPr/>
        <p:txBody>
          <a:bodyPr>
            <a:normAutofit/>
          </a:bodyPr>
          <a:lstStyle/>
          <a:p>
            <a:pPr eaLnBrk="1" hangingPunct="1"/>
            <a:r>
              <a:rPr lang="en-US" sz="2800" dirty="0">
                <a:latin typeface="News Gothic MT" charset="0"/>
              </a:rPr>
              <a:t>Indicate precision of a measured value</a:t>
            </a:r>
          </a:p>
          <a:p>
            <a:pPr lvl="1" eaLnBrk="1" hangingPunct="1"/>
            <a:r>
              <a:rPr lang="en-US" sz="2800" dirty="0">
                <a:latin typeface="News Gothic MT" charset="0"/>
              </a:rPr>
              <a:t>1100 vs. 1100.0</a:t>
            </a:r>
          </a:p>
          <a:p>
            <a:pPr lvl="1" eaLnBrk="1" hangingPunct="1"/>
            <a:r>
              <a:rPr lang="en-US" sz="2800" dirty="0">
                <a:latin typeface="News Gothic MT" charset="0"/>
              </a:rPr>
              <a:t>Which is more precise?  How can you tell?</a:t>
            </a:r>
          </a:p>
          <a:p>
            <a:pPr lvl="1" eaLnBrk="1" hangingPunct="1"/>
            <a:r>
              <a:rPr lang="en-US" sz="2800" dirty="0">
                <a:latin typeface="News Gothic MT" charset="0"/>
              </a:rPr>
              <a:t>How precise is each number?</a:t>
            </a:r>
          </a:p>
          <a:p>
            <a:pPr lvl="1" eaLnBrk="1" hangingPunct="1"/>
            <a:r>
              <a:rPr lang="en-US" sz="2800" dirty="0">
                <a:latin typeface="News Gothic MT" charset="0"/>
              </a:rPr>
              <a:t>Determining significant figures can be tricky.</a:t>
            </a:r>
          </a:p>
          <a:p>
            <a:pPr lvl="1" eaLnBrk="1" hangingPunct="1"/>
            <a:r>
              <a:rPr lang="en-US" sz="2800" dirty="0">
                <a:latin typeface="News Gothic MT" charset="0"/>
              </a:rPr>
              <a:t>There are some very basic rules you need to know.  Most importantly, you need to practice!</a:t>
            </a:r>
          </a:p>
        </p:txBody>
      </p:sp>
    </p:spTree>
    <p:extLst>
      <p:ext uri="{BB962C8B-B14F-4D97-AF65-F5344CB8AC3E}">
        <p14:creationId xmlns:p14="http://schemas.microsoft.com/office/powerpoint/2010/main" val="2168005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85"/>
          <p:cNvSpPr>
            <a:spLocks noGrp="1" noChangeArrowheads="1"/>
          </p:cNvSpPr>
          <p:nvPr>
            <p:ph type="title"/>
          </p:nvPr>
        </p:nvSpPr>
        <p:spPr/>
        <p:txBody>
          <a:bodyPr/>
          <a:lstStyle/>
          <a:p>
            <a:pPr eaLnBrk="1" hangingPunct="1"/>
            <a:r>
              <a:rPr lang="en-US">
                <a:latin typeface="News Gothic MT" charset="0"/>
              </a:rPr>
              <a:t>Counting Significant Figures</a:t>
            </a:r>
          </a:p>
        </p:txBody>
      </p:sp>
      <p:graphicFrame>
        <p:nvGraphicFramePr>
          <p:cNvPr id="105688" name="Group 216"/>
          <p:cNvGraphicFramePr>
            <a:graphicFrameLocks noGrp="1"/>
          </p:cNvGraphicFramePr>
          <p:nvPr>
            <p:ph idx="1"/>
          </p:nvPr>
        </p:nvGraphicFramePr>
        <p:xfrm>
          <a:off x="152400" y="1719263"/>
          <a:ext cx="8839200" cy="4910137"/>
        </p:xfrm>
        <a:graphic>
          <a:graphicData uri="http://schemas.openxmlformats.org/drawingml/2006/table">
            <a:tbl>
              <a:tblPr/>
              <a:tblGrid>
                <a:gridCol w="3352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446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rPr>
                        <a:t>The Digits </a:t>
                      </a:r>
                      <a:endParaRPr kumimoji="0" lang="en-US" sz="1800" b="1"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rPr>
                        <a:t>Digits That Count </a:t>
                      </a:r>
                      <a:endParaRPr kumimoji="0" lang="en-US" sz="1800" b="1"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rPr>
                        <a:t>Example </a:t>
                      </a:r>
                      <a:endParaRPr kumimoji="0" lang="en-US" sz="1800" b="1"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rPr>
                        <a:t># of Sig Figs </a:t>
                      </a:r>
                      <a:endParaRPr kumimoji="0" lang="en-US" sz="1800" b="1"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Non-zero digits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ALL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         </a:t>
                      </a:r>
                      <a:r>
                        <a:rPr kumimoji="0" lang="en-US" sz="1600" b="0" i="0" u="sng" strike="noStrike" cap="none" normalizeH="0" baseline="0">
                          <a:ln>
                            <a:noFill/>
                          </a:ln>
                          <a:solidFill>
                            <a:srgbClr val="000000"/>
                          </a:solidFill>
                          <a:effectLst/>
                          <a:latin typeface="Arial" charset="0"/>
                          <a:ea typeface="Times New Roman" charset="0"/>
                        </a:rPr>
                        <a:t>4.337</a:t>
                      </a:r>
                      <a:r>
                        <a:rPr kumimoji="0" lang="en-US" sz="1600" b="0" i="0" u="none" strike="noStrike" cap="none" normalizeH="0" baseline="0">
                          <a:ln>
                            <a:noFill/>
                          </a:ln>
                          <a:solidFill>
                            <a:srgbClr val="000000"/>
                          </a:solidFill>
                          <a:effectLst/>
                          <a:latin typeface="Arial" charset="0"/>
                          <a:ea typeface="Times New Roman" charset="0"/>
                        </a:rPr>
                        <a:t>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4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3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Leading zeros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(zeros at the BEGINNING)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NONE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         0.000</a:t>
                      </a:r>
                      <a:r>
                        <a:rPr kumimoji="0" lang="en-US" sz="1600" b="0" i="0" u="sng" strike="noStrike" cap="none" normalizeH="0" baseline="0">
                          <a:ln>
                            <a:noFill/>
                          </a:ln>
                          <a:solidFill>
                            <a:srgbClr val="000000"/>
                          </a:solidFill>
                          <a:effectLst/>
                          <a:latin typeface="Arial" charset="0"/>
                          <a:ea typeface="Times New Roman" charset="0"/>
                        </a:rPr>
                        <a:t>65</a:t>
                      </a:r>
                      <a:r>
                        <a:rPr kumimoji="0" lang="en-US" sz="1600" b="0" i="0" u="none" strike="noStrike" cap="none" normalizeH="0" baseline="0">
                          <a:ln>
                            <a:noFill/>
                          </a:ln>
                          <a:solidFill>
                            <a:srgbClr val="000000"/>
                          </a:solidFill>
                          <a:effectLst/>
                          <a:latin typeface="Arial" charset="0"/>
                          <a:ea typeface="Times New Roman" charset="0"/>
                        </a:rPr>
                        <a:t>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2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741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Captive zeros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(zeros BETWEEN non-zero digits)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ALL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         </a:t>
                      </a:r>
                      <a:r>
                        <a:rPr kumimoji="0" lang="en-US" sz="1600" b="0" i="0" u="sng" strike="noStrike" cap="none" normalizeH="0" baseline="0">
                          <a:ln>
                            <a:noFill/>
                          </a:ln>
                          <a:solidFill>
                            <a:srgbClr val="000000"/>
                          </a:solidFill>
                          <a:effectLst/>
                          <a:latin typeface="Arial" charset="0"/>
                          <a:ea typeface="Times New Roman" charset="0"/>
                        </a:rPr>
                        <a:t>1.000023</a:t>
                      </a:r>
                      <a:r>
                        <a:rPr kumimoji="0" lang="en-US" sz="1600" b="0" i="0" u="none" strike="noStrike" cap="none" normalizeH="0" baseline="0">
                          <a:ln>
                            <a:noFill/>
                          </a:ln>
                          <a:solidFill>
                            <a:srgbClr val="000000"/>
                          </a:solidFill>
                          <a:effectLst/>
                          <a:latin typeface="Arial" charset="0"/>
                          <a:ea typeface="Times New Roman" charset="0"/>
                        </a:rPr>
                        <a:t>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7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4934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Trailing zeros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(zeros at the END)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ONLY IF they follow a</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significant figure AND</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there is a decimal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point in the number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a:ln>
                            <a:noFill/>
                          </a:ln>
                          <a:solidFill>
                            <a:srgbClr val="000000"/>
                          </a:solidFill>
                          <a:effectLst/>
                          <a:latin typeface="Arial" charset="0"/>
                          <a:ea typeface="Times New Roman" charset="0"/>
                        </a:rPr>
                        <a:t>89.00</a:t>
                      </a:r>
                      <a:r>
                        <a:rPr kumimoji="0" lang="en-US" sz="1600" b="0" i="0" u="none" strike="noStrike" cap="none" normalizeH="0" baseline="0">
                          <a:ln>
                            <a:noFill/>
                          </a:ln>
                          <a:solidFill>
                            <a:srgbClr val="000000"/>
                          </a:solidFill>
                          <a:effectLst/>
                          <a:latin typeface="Arial" charset="0"/>
                          <a:ea typeface="Times New Roman" charset="0"/>
                        </a:rPr>
                        <a:t> </a:t>
                      </a:r>
                      <a:br>
                        <a:rPr kumimoji="0" lang="en-US" sz="1600" b="0" i="0" u="none" strike="noStrike" cap="none" normalizeH="0" baseline="0">
                          <a:ln>
                            <a:noFill/>
                          </a:ln>
                          <a:solidFill>
                            <a:srgbClr val="000000"/>
                          </a:solidFill>
                          <a:effectLst/>
                          <a:latin typeface="Arial" charset="0"/>
                          <a:ea typeface="Times New Roman" charset="0"/>
                        </a:rPr>
                      </a:br>
                      <a:r>
                        <a:rPr kumimoji="0" lang="en-US" sz="1600" b="0" i="0" u="none" strike="noStrike" cap="none" normalizeH="0" baseline="0">
                          <a:ln>
                            <a:noFill/>
                          </a:ln>
                          <a:solidFill>
                            <a:srgbClr val="000000"/>
                          </a:solidFill>
                          <a:effectLst/>
                          <a:latin typeface="Arial" charset="0"/>
                          <a:ea typeface="Times New Roman" charset="0"/>
                        </a:rPr>
                        <a:t>but</a:t>
                      </a:r>
                      <a:br>
                        <a:rPr kumimoji="0" lang="en-US" sz="1600" b="0" i="0" u="none" strike="noStrike" cap="none" normalizeH="0" baseline="0">
                          <a:ln>
                            <a:noFill/>
                          </a:ln>
                          <a:solidFill>
                            <a:srgbClr val="000000"/>
                          </a:solidFill>
                          <a:effectLst/>
                          <a:latin typeface="Arial" charset="0"/>
                          <a:ea typeface="Times New Roman" charset="0"/>
                        </a:rPr>
                      </a:br>
                      <a:r>
                        <a:rPr kumimoji="0" lang="en-US" sz="1600" b="0" i="0" u="sng" strike="noStrike" cap="none" normalizeH="0" baseline="0">
                          <a:ln>
                            <a:noFill/>
                          </a:ln>
                          <a:solidFill>
                            <a:srgbClr val="000000"/>
                          </a:solidFill>
                          <a:effectLst/>
                          <a:latin typeface="Arial" charset="0"/>
                          <a:ea typeface="Times New Roman" charset="0"/>
                        </a:rPr>
                        <a:t>89</a:t>
                      </a:r>
                      <a:r>
                        <a:rPr kumimoji="0" lang="en-US" sz="1600" b="0" i="0" u="none" strike="noStrike" cap="none" normalizeH="0" baseline="0">
                          <a:ln>
                            <a:noFill/>
                          </a:ln>
                          <a:solidFill>
                            <a:srgbClr val="000000"/>
                          </a:solidFill>
                          <a:effectLst/>
                          <a:latin typeface="Arial" charset="0"/>
                          <a:ea typeface="Times New Roman" charset="0"/>
                        </a:rPr>
                        <a:t>00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4</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 </a:t>
                      </a:r>
                      <a:endParaRPr kumimoji="0" lang="en-US" sz="1600" b="0" i="0" u="none" strike="noStrike" cap="none" normalizeH="0" baseline="0">
                        <a:ln>
                          <a:noFill/>
                        </a:ln>
                        <a:solidFill>
                          <a:schemeClr val="tx1"/>
                        </a:solidFill>
                        <a:effectLst/>
                        <a:latin typeface="Times New Roman" charset="0"/>
                        <a:ea typeface="Times New Roman"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2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8741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Leading, Captive AND Trailing Zeros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Combine the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rules above</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0.00</a:t>
                      </a:r>
                      <a:r>
                        <a:rPr kumimoji="0" lang="en-US" sz="1600" b="0" i="0" u="sng" strike="noStrike" cap="none" normalizeH="0" baseline="0">
                          <a:ln>
                            <a:noFill/>
                          </a:ln>
                          <a:solidFill>
                            <a:srgbClr val="000000"/>
                          </a:solidFill>
                          <a:effectLst/>
                          <a:latin typeface="Arial" charset="0"/>
                          <a:ea typeface="Times New Roman" charset="0"/>
                        </a:rPr>
                        <a:t>3020</a:t>
                      </a:r>
                      <a:r>
                        <a:rPr kumimoji="0" lang="en-US" sz="1600" b="0" i="0" u="none" strike="noStrike" cap="none" normalizeH="0" baseline="0">
                          <a:ln>
                            <a:noFill/>
                          </a:ln>
                          <a:solidFill>
                            <a:srgbClr val="000000"/>
                          </a:solidFill>
                          <a:effectLst/>
                          <a:latin typeface="Arial" charset="0"/>
                          <a:ea typeface="Times New Roman" charset="0"/>
                        </a:rPr>
                        <a:t> </a:t>
                      </a:r>
                      <a:br>
                        <a:rPr kumimoji="0" lang="en-US" sz="1600" b="0" i="0" u="none" strike="noStrike" cap="none" normalizeH="0" baseline="0">
                          <a:ln>
                            <a:noFill/>
                          </a:ln>
                          <a:solidFill>
                            <a:srgbClr val="000000"/>
                          </a:solidFill>
                          <a:effectLst/>
                          <a:latin typeface="Arial" charset="0"/>
                          <a:ea typeface="Times New Roman" charset="0"/>
                        </a:rPr>
                      </a:br>
                      <a:r>
                        <a:rPr kumimoji="0" lang="en-US" sz="1600" b="0" i="0" u="none" strike="noStrike" cap="none" normalizeH="0" baseline="0">
                          <a:ln>
                            <a:noFill/>
                          </a:ln>
                          <a:solidFill>
                            <a:srgbClr val="000000"/>
                          </a:solidFill>
                          <a:effectLst/>
                          <a:latin typeface="Arial" charset="0"/>
                          <a:ea typeface="Times New Roman" charset="0"/>
                        </a:rPr>
                        <a:t>but</a:t>
                      </a:r>
                      <a:br>
                        <a:rPr kumimoji="0" lang="en-US" sz="1600" b="0" i="0" u="none" strike="noStrike" cap="none" normalizeH="0" baseline="0">
                          <a:ln>
                            <a:noFill/>
                          </a:ln>
                          <a:solidFill>
                            <a:srgbClr val="000000"/>
                          </a:solidFill>
                          <a:effectLst/>
                          <a:latin typeface="Arial" charset="0"/>
                          <a:ea typeface="Times New Roman" charset="0"/>
                        </a:rPr>
                      </a:br>
                      <a:r>
                        <a:rPr kumimoji="0" lang="en-US" sz="1600" b="0" i="0" u="sng" strike="noStrike" cap="none" normalizeH="0" baseline="0">
                          <a:ln>
                            <a:noFill/>
                          </a:ln>
                          <a:solidFill>
                            <a:srgbClr val="000000"/>
                          </a:solidFill>
                          <a:effectLst/>
                          <a:latin typeface="Arial" charset="0"/>
                          <a:ea typeface="Times New Roman" charset="0"/>
                        </a:rPr>
                        <a:t>302</a:t>
                      </a:r>
                      <a:r>
                        <a:rPr kumimoji="0" lang="en-US" sz="1600" b="0" i="0" u="none" strike="noStrike" cap="none" normalizeH="0" baseline="0">
                          <a:ln>
                            <a:noFill/>
                          </a:ln>
                          <a:solidFill>
                            <a:srgbClr val="000000"/>
                          </a:solidFill>
                          <a:effectLst/>
                          <a:latin typeface="Arial" charset="0"/>
                          <a:ea typeface="Times New Roman" charset="0"/>
                        </a:rPr>
                        <a:t>0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4</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a typeface="Times New Roman"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3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56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Scientific Notation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ALL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        </a:t>
                      </a:r>
                      <a:r>
                        <a:rPr kumimoji="0" lang="en-US" sz="1600" b="0" i="0" u="sng" strike="noStrike" cap="none" normalizeH="0" baseline="0">
                          <a:ln>
                            <a:noFill/>
                          </a:ln>
                          <a:solidFill>
                            <a:srgbClr val="000000"/>
                          </a:solidFill>
                          <a:effectLst/>
                          <a:latin typeface="Arial" charset="0"/>
                          <a:ea typeface="Times New Roman" charset="0"/>
                        </a:rPr>
                        <a:t>7.78</a:t>
                      </a:r>
                      <a:r>
                        <a:rPr kumimoji="0" lang="en-US" sz="1600" b="0" i="0" u="none" strike="noStrike" cap="none" normalizeH="0" baseline="0">
                          <a:ln>
                            <a:noFill/>
                          </a:ln>
                          <a:solidFill>
                            <a:srgbClr val="000000"/>
                          </a:solidFill>
                          <a:effectLst/>
                          <a:latin typeface="Arial" charset="0"/>
                          <a:ea typeface="Times New Roman" charset="0"/>
                        </a:rPr>
                        <a:t> x </a:t>
                      </a:r>
                      <a:r>
                        <a:rPr kumimoji="0" lang="en-US" sz="1600" b="0" i="0" u="none" strike="noStrike" cap="none" normalizeH="0" baseline="0">
                          <a:ln>
                            <a:noFill/>
                          </a:ln>
                          <a:solidFill>
                            <a:schemeClr val="tx1"/>
                          </a:solidFill>
                          <a:effectLst/>
                          <a:latin typeface="Arial" charset="0"/>
                          <a:ea typeface="Times New Roman" charset="0"/>
                        </a:rPr>
                        <a:t>10</a:t>
                      </a:r>
                      <a:r>
                        <a:rPr kumimoji="0" lang="en-US" sz="1600" b="0" i="0" u="none" strike="noStrike" cap="none" normalizeH="0" baseline="30000">
                          <a:ln>
                            <a:noFill/>
                          </a:ln>
                          <a:solidFill>
                            <a:schemeClr val="tx1"/>
                          </a:solidFill>
                          <a:effectLst/>
                          <a:latin typeface="Arial" charset="0"/>
                          <a:ea typeface="Times New Roman" charset="0"/>
                        </a:rPr>
                        <a:t>3</a:t>
                      </a:r>
                      <a:r>
                        <a:rPr kumimoji="0" lang="en-US" sz="1600" b="0" i="0" u="none" strike="noStrike" cap="none" normalizeH="0" baseline="0">
                          <a:ln>
                            <a:noFill/>
                          </a:ln>
                          <a:solidFill>
                            <a:schemeClr val="tx1"/>
                          </a:solidFill>
                          <a:effectLst/>
                          <a:latin typeface="Arial" charset="0"/>
                          <a:ea typeface="Times New Roman"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Times New Roman" charset="0"/>
                        </a:rPr>
                        <a:t>3 </a:t>
                      </a:r>
                      <a:endParaRPr kumimoji="0" lang="en-US" sz="16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29005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Science</a:t>
            </a:r>
          </a:p>
        </p:txBody>
      </p:sp>
      <p:sp>
        <p:nvSpPr>
          <p:cNvPr id="3" name="Content Placeholder 2"/>
          <p:cNvSpPr>
            <a:spLocks noGrp="1"/>
          </p:cNvSpPr>
          <p:nvPr>
            <p:ph idx="1"/>
          </p:nvPr>
        </p:nvSpPr>
        <p:spPr/>
        <p:txBody>
          <a:bodyPr>
            <a:normAutofit fontScale="92500"/>
          </a:bodyPr>
          <a:lstStyle/>
          <a:p>
            <a:r>
              <a:rPr lang="en-US" sz="3000" dirty="0"/>
              <a:t>Pure science aims to come to a common understanding of the universe…</a:t>
            </a:r>
          </a:p>
          <a:p>
            <a:r>
              <a:rPr lang="en-US" sz="3000" dirty="0"/>
              <a:t>Scientists suspend judgment until they have a good reason to believe a claim to be true or false…</a:t>
            </a:r>
          </a:p>
          <a:p>
            <a:r>
              <a:rPr lang="en-US" sz="3000" dirty="0"/>
              <a:t>Evidence can be obtained by observation or experimentation…</a:t>
            </a:r>
          </a:p>
          <a:p>
            <a:pPr lvl="1"/>
            <a:r>
              <a:rPr lang="en-US" sz="3000" dirty="0"/>
              <a:t>Observations followed by analysis and deduction…inference…(pic)</a:t>
            </a:r>
          </a:p>
          <a:p>
            <a:pPr lvl="1"/>
            <a:r>
              <a:rPr lang="en-US" sz="3000" dirty="0"/>
              <a:t>Experimentation in a controlled environment…</a:t>
            </a:r>
            <a:endParaRPr lang="en-US" sz="3400" dirty="0"/>
          </a:p>
          <a:p>
            <a:endParaRPr lang="en-US" dirty="0"/>
          </a:p>
        </p:txBody>
      </p:sp>
    </p:spTree>
    <p:extLst>
      <p:ext uri="{BB962C8B-B14F-4D97-AF65-F5344CB8AC3E}">
        <p14:creationId xmlns:p14="http://schemas.microsoft.com/office/powerpoint/2010/main" val="254556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a:latin typeface="News Gothic MT" charset="0"/>
              </a:rPr>
              <a:t>Calculating With Sig Figs</a:t>
            </a:r>
          </a:p>
        </p:txBody>
      </p:sp>
      <p:graphicFrame>
        <p:nvGraphicFramePr>
          <p:cNvPr id="107565" name="Group 45"/>
          <p:cNvGraphicFramePr>
            <a:graphicFrameLocks noGrp="1"/>
          </p:cNvGraphicFramePr>
          <p:nvPr>
            <p:ph idx="1"/>
          </p:nvPr>
        </p:nvGraphicFramePr>
        <p:xfrm>
          <a:off x="152400" y="1719263"/>
          <a:ext cx="8763000" cy="4910137"/>
        </p:xfrm>
        <a:graphic>
          <a:graphicData uri="http://schemas.openxmlformats.org/drawingml/2006/table">
            <a:tbl>
              <a:tblPr/>
              <a:tblGrid>
                <a:gridCol w="43815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5254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Times New Roman" charset="0"/>
                        </a:rPr>
                        <a:t>Type of Problem</a:t>
                      </a:r>
                      <a:r>
                        <a:rPr kumimoji="0" lang="en-US" sz="2000" b="0" i="0" u="none" strike="noStrike" cap="none" normalizeH="0" baseline="0">
                          <a:ln>
                            <a:noFill/>
                          </a:ln>
                          <a:solidFill>
                            <a:srgbClr val="000000"/>
                          </a:solidFill>
                          <a:effectLst/>
                          <a:latin typeface="Arial" charset="0"/>
                          <a:ea typeface="Times New Roman" charset="0"/>
                        </a:rPr>
                        <a:t> </a:t>
                      </a:r>
                      <a:endParaRPr kumimoji="0" lang="en-US" sz="20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Times New Roman" charset="0"/>
                        </a:rPr>
                        <a:t>Example</a:t>
                      </a:r>
                      <a:r>
                        <a:rPr kumimoji="0" lang="en-US" sz="2000" b="0" i="0" u="none" strike="noStrike" cap="none" normalizeH="0" baseline="0">
                          <a:ln>
                            <a:noFill/>
                          </a:ln>
                          <a:solidFill>
                            <a:srgbClr val="000000"/>
                          </a:solidFill>
                          <a:effectLst/>
                          <a:latin typeface="Arial" charset="0"/>
                          <a:ea typeface="Times New Roman" charset="0"/>
                        </a:rPr>
                        <a:t> </a:t>
                      </a:r>
                      <a:endParaRPr kumimoji="0" lang="en-US" sz="20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53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rgbClr val="000000"/>
                          </a:solidFill>
                          <a:effectLst/>
                          <a:latin typeface="Arial" charset="0"/>
                          <a:ea typeface="Times New Roman" charset="0"/>
                        </a:rPr>
                        <a:t>MULTIPLICATION OR DIVISION:</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a:ln>
                          <a:noFill/>
                        </a:ln>
                        <a:solidFill>
                          <a:srgbClr val="000000"/>
                        </a:solidFill>
                        <a:effectLst/>
                        <a:latin typeface="Arial" charset="0"/>
                        <a:ea typeface="Times New Roman"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rPr>
                        <a:t>Find the number that has the </a:t>
                      </a:r>
                      <a:r>
                        <a:rPr kumimoji="0" lang="en-US" sz="1800" b="1" i="1" u="none" strike="noStrike" cap="none" normalizeH="0" baseline="0">
                          <a:ln>
                            <a:noFill/>
                          </a:ln>
                          <a:solidFill>
                            <a:srgbClr val="000000"/>
                          </a:solidFill>
                          <a:effectLst/>
                          <a:latin typeface="Arial" charset="0"/>
                          <a:ea typeface="Times New Roman" charset="0"/>
                        </a:rPr>
                        <a:t>fewest</a:t>
                      </a:r>
                      <a:r>
                        <a:rPr kumimoji="0" lang="en-US" sz="1800" b="0" i="0" u="none" strike="noStrike" cap="none" normalizeH="0" baseline="0">
                          <a:ln>
                            <a:noFill/>
                          </a:ln>
                          <a:solidFill>
                            <a:srgbClr val="000000"/>
                          </a:solidFill>
                          <a:effectLst/>
                          <a:latin typeface="Arial" charset="0"/>
                          <a:ea typeface="Times New Roman" charset="0"/>
                        </a:rPr>
                        <a:t> sig figs.  That's how many sig figs should be in your answer.</a:t>
                      </a:r>
                      <a:endParaRPr kumimoji="0" lang="en-US" sz="18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rPr>
                        <a:t>3.35 x 4.669 mL = 15.571115 mL</a:t>
                      </a:r>
                      <a:br>
                        <a:rPr kumimoji="0" lang="en-US" sz="1800" b="0" i="0" u="none" strike="noStrike" cap="none" normalizeH="0" baseline="0">
                          <a:ln>
                            <a:noFill/>
                          </a:ln>
                          <a:solidFill>
                            <a:srgbClr val="000000"/>
                          </a:solidFill>
                          <a:effectLst/>
                          <a:latin typeface="Arial" charset="0"/>
                          <a:ea typeface="Times New Roman" charset="0"/>
                        </a:rPr>
                      </a:br>
                      <a:r>
                        <a:rPr kumimoji="0" lang="en-US" sz="1800" b="1" i="0" u="none" strike="noStrike" cap="none" normalizeH="0" baseline="0">
                          <a:ln>
                            <a:noFill/>
                          </a:ln>
                          <a:solidFill>
                            <a:srgbClr val="000000"/>
                          </a:solidFill>
                          <a:effectLst/>
                          <a:latin typeface="Arial" charset="0"/>
                          <a:ea typeface="Times New Roman" charset="0"/>
                        </a:rPr>
                        <a:t>rounded to 15.6 mL</a:t>
                      </a:r>
                      <a:r>
                        <a:rPr kumimoji="0" lang="en-US" sz="1800" b="0" i="0" u="none" strike="noStrike" cap="none" normalizeH="0" baseline="0">
                          <a:ln>
                            <a:noFill/>
                          </a:ln>
                          <a:solidFill>
                            <a:srgbClr val="000000"/>
                          </a:solidFill>
                          <a:effectLst/>
                          <a:latin typeface="Arial" charset="0"/>
                          <a:ea typeface="Times New Roman" charset="0"/>
                        </a:rPr>
                        <a:t> </a:t>
                      </a:r>
                      <a:endParaRPr kumimoji="0" lang="en-US" sz="1800" b="0" i="0" u="none" strike="noStrike" cap="none" normalizeH="0" baseline="0">
                        <a:ln>
                          <a:noFill/>
                        </a:ln>
                        <a:solidFill>
                          <a:schemeClr val="tx1"/>
                        </a:solidFill>
                        <a:effectLst/>
                        <a:latin typeface="Arial" charset="0"/>
                        <a:ea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rPr>
                        <a:t>3.35 has only </a:t>
                      </a:r>
                      <a:r>
                        <a:rPr kumimoji="0" lang="en-US" sz="1800" b="1" i="0" u="none" strike="noStrike" cap="none" normalizeH="0" baseline="0">
                          <a:ln>
                            <a:noFill/>
                          </a:ln>
                          <a:solidFill>
                            <a:srgbClr val="000000"/>
                          </a:solidFill>
                          <a:effectLst/>
                          <a:latin typeface="Arial" charset="0"/>
                          <a:ea typeface="Times New Roman" charset="0"/>
                        </a:rPr>
                        <a:t>3</a:t>
                      </a:r>
                      <a:r>
                        <a:rPr kumimoji="0" lang="en-US" sz="1800" b="0" i="0" u="none" strike="noStrike" cap="none" normalizeH="0" baseline="0">
                          <a:ln>
                            <a:noFill/>
                          </a:ln>
                          <a:solidFill>
                            <a:srgbClr val="000000"/>
                          </a:solidFill>
                          <a:effectLst/>
                          <a:latin typeface="Arial" charset="0"/>
                          <a:ea typeface="Times New Roman" charset="0"/>
                        </a:rPr>
                        <a:t> significant figures, so that's how many should be in the answer.  Round it off to </a:t>
                      </a:r>
                      <a:r>
                        <a:rPr kumimoji="0" lang="en-US" sz="1800" b="1" i="0" u="none" strike="noStrike" cap="none" normalizeH="0" baseline="0">
                          <a:ln>
                            <a:noFill/>
                          </a:ln>
                          <a:solidFill>
                            <a:srgbClr val="000000"/>
                          </a:solidFill>
                          <a:effectLst/>
                          <a:latin typeface="Arial" charset="0"/>
                          <a:ea typeface="Times New Roman" charset="0"/>
                        </a:rPr>
                        <a:t>15.6 mL</a:t>
                      </a:r>
                      <a:r>
                        <a:rPr kumimoji="0" lang="en-US" sz="1800" b="0" i="0" u="none" strike="noStrike" cap="none" normalizeH="0" baseline="0">
                          <a:ln>
                            <a:noFill/>
                          </a:ln>
                          <a:solidFill>
                            <a:srgbClr val="000000"/>
                          </a:solidFill>
                          <a:effectLst/>
                          <a:latin typeface="Arial" charset="0"/>
                          <a:ea typeface="Times New Roman" charset="0"/>
                        </a:rPr>
                        <a:t> </a:t>
                      </a:r>
                      <a:endParaRPr kumimoji="0" lang="en-US" sz="18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1936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rgbClr val="000000"/>
                          </a:solidFill>
                          <a:effectLst/>
                          <a:latin typeface="Arial" charset="0"/>
                          <a:ea typeface="Times New Roman" charset="0"/>
                        </a:rPr>
                        <a:t>ADDITION OR SUBTRACTION:</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a:ln>
                          <a:noFill/>
                        </a:ln>
                        <a:solidFill>
                          <a:srgbClr val="000000"/>
                        </a:solidFill>
                        <a:effectLst/>
                        <a:latin typeface="Arial" charset="0"/>
                        <a:ea typeface="Times New Roman"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rPr>
                        <a:t>Find the number that has the </a:t>
                      </a:r>
                      <a:r>
                        <a:rPr kumimoji="0" lang="en-US" sz="1800" b="1" i="1" u="none" strike="noStrike" cap="none" normalizeH="0" baseline="0">
                          <a:ln>
                            <a:noFill/>
                          </a:ln>
                          <a:solidFill>
                            <a:srgbClr val="000000"/>
                          </a:solidFill>
                          <a:effectLst/>
                          <a:latin typeface="Arial" charset="0"/>
                          <a:ea typeface="Times New Roman" charset="0"/>
                        </a:rPr>
                        <a:t>fewest </a:t>
                      </a:r>
                      <a:r>
                        <a:rPr kumimoji="0" lang="en-US" sz="1800" b="0" i="0" u="none" strike="noStrike" cap="none" normalizeH="0" baseline="0">
                          <a:ln>
                            <a:noFill/>
                          </a:ln>
                          <a:solidFill>
                            <a:srgbClr val="000000"/>
                          </a:solidFill>
                          <a:effectLst/>
                          <a:latin typeface="Arial" charset="0"/>
                          <a:ea typeface="Times New Roman" charset="0"/>
                        </a:rPr>
                        <a:t>digits to the </a:t>
                      </a:r>
                      <a:r>
                        <a:rPr kumimoji="0" lang="en-US" sz="1800" b="1" i="1" u="none" strike="noStrike" cap="none" normalizeH="0" baseline="0">
                          <a:ln>
                            <a:noFill/>
                          </a:ln>
                          <a:solidFill>
                            <a:srgbClr val="000000"/>
                          </a:solidFill>
                          <a:effectLst/>
                          <a:latin typeface="Arial" charset="0"/>
                          <a:ea typeface="Times New Roman" charset="0"/>
                        </a:rPr>
                        <a:t>right</a:t>
                      </a:r>
                      <a:r>
                        <a:rPr kumimoji="0" lang="en-US" sz="1800" b="0" i="0" u="none" strike="noStrike" cap="none" normalizeH="0" baseline="0">
                          <a:ln>
                            <a:noFill/>
                          </a:ln>
                          <a:solidFill>
                            <a:srgbClr val="000000"/>
                          </a:solidFill>
                          <a:effectLst/>
                          <a:latin typeface="Arial" charset="0"/>
                          <a:ea typeface="Times New Roman" charset="0"/>
                        </a:rPr>
                        <a:t> of the decimal point. The answer must contain </a:t>
                      </a:r>
                      <a:r>
                        <a:rPr kumimoji="0" lang="en-US" sz="1800" b="1" i="0" u="none" strike="noStrike" cap="none" normalizeH="0" baseline="0">
                          <a:ln>
                            <a:noFill/>
                          </a:ln>
                          <a:solidFill>
                            <a:srgbClr val="000000"/>
                          </a:solidFill>
                          <a:effectLst/>
                          <a:latin typeface="Arial" charset="0"/>
                          <a:ea typeface="Times New Roman" charset="0"/>
                        </a:rPr>
                        <a:t>no more digits</a:t>
                      </a:r>
                      <a:r>
                        <a:rPr kumimoji="0" lang="en-US" sz="1800" b="0" i="0" u="none" strike="noStrike" cap="none" normalizeH="0" baseline="0">
                          <a:ln>
                            <a:noFill/>
                          </a:ln>
                          <a:solidFill>
                            <a:srgbClr val="000000"/>
                          </a:solidFill>
                          <a:effectLst/>
                          <a:latin typeface="Arial" charset="0"/>
                          <a:ea typeface="Times New Roman" charset="0"/>
                        </a:rPr>
                        <a:t> to the </a:t>
                      </a:r>
                      <a:r>
                        <a:rPr kumimoji="0" lang="en-US" sz="1800" b="1" i="0" u="none" strike="noStrike" cap="none" normalizeH="0" baseline="0">
                          <a:ln>
                            <a:noFill/>
                          </a:ln>
                          <a:solidFill>
                            <a:srgbClr val="000000"/>
                          </a:solidFill>
                          <a:effectLst/>
                          <a:latin typeface="Arial" charset="0"/>
                          <a:ea typeface="Times New Roman" charset="0"/>
                        </a:rPr>
                        <a:t>RIGHT</a:t>
                      </a:r>
                      <a:r>
                        <a:rPr kumimoji="0" lang="en-US" sz="1800" b="0" i="0" u="none" strike="noStrike" cap="none" normalizeH="0" baseline="0">
                          <a:ln>
                            <a:noFill/>
                          </a:ln>
                          <a:solidFill>
                            <a:srgbClr val="000000"/>
                          </a:solidFill>
                          <a:effectLst/>
                          <a:latin typeface="Arial" charset="0"/>
                          <a:ea typeface="Times New Roman" charset="0"/>
                        </a:rPr>
                        <a:t> of the decimal point than the number in the problem. </a:t>
                      </a:r>
                      <a:endParaRPr kumimoji="0" lang="en-US" sz="18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rPr>
                        <a:t>64.25 cm + 5.333 cm = 69.583 cm</a:t>
                      </a:r>
                      <a:r>
                        <a:rPr kumimoji="0" lang="en-US" sz="1800" b="0" i="0" u="none" strike="noStrike" cap="none" normalizeH="0" baseline="0">
                          <a:ln>
                            <a:noFill/>
                          </a:ln>
                          <a:solidFill>
                            <a:srgbClr val="000000"/>
                          </a:solidFill>
                          <a:effectLst/>
                          <a:latin typeface="Arial" charset="0"/>
                          <a:ea typeface="Times New Roman" charset="0"/>
                        </a:rPr>
                        <a:t> </a:t>
                      </a:r>
                      <a:br>
                        <a:rPr kumimoji="0" lang="en-US" sz="1800" b="0" i="0" u="none" strike="noStrike" cap="none" normalizeH="0" baseline="0">
                          <a:ln>
                            <a:noFill/>
                          </a:ln>
                          <a:solidFill>
                            <a:srgbClr val="000000"/>
                          </a:solidFill>
                          <a:effectLst/>
                          <a:latin typeface="Arial" charset="0"/>
                          <a:ea typeface="Times New Roman" charset="0"/>
                        </a:rPr>
                      </a:br>
                      <a:r>
                        <a:rPr kumimoji="0" lang="en-US" sz="1800" b="1" i="0" u="none" strike="noStrike" cap="none" normalizeH="0" baseline="0">
                          <a:ln>
                            <a:noFill/>
                          </a:ln>
                          <a:solidFill>
                            <a:srgbClr val="000000"/>
                          </a:solidFill>
                          <a:effectLst/>
                          <a:latin typeface="Arial" charset="0"/>
                          <a:ea typeface="Times New Roman" charset="0"/>
                        </a:rPr>
                        <a:t>rounded to 69.58 cm</a:t>
                      </a:r>
                      <a:endParaRPr kumimoji="0" lang="en-US" sz="1800" b="0" i="0" u="none" strike="noStrike" cap="none" normalizeH="0" baseline="0">
                        <a:ln>
                          <a:noFill/>
                        </a:ln>
                        <a:solidFill>
                          <a:srgbClr val="000000"/>
                        </a:solidFill>
                        <a:effectLst/>
                        <a:latin typeface="Arial" charset="0"/>
                        <a:ea typeface="Times New Roman"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rPr>
                        <a:t>64.25 has only </a:t>
                      </a:r>
                      <a:r>
                        <a:rPr kumimoji="0" lang="en-US" sz="1800" b="1" i="0" u="none" strike="noStrike" cap="none" normalizeH="0" baseline="0">
                          <a:ln>
                            <a:noFill/>
                          </a:ln>
                          <a:solidFill>
                            <a:srgbClr val="000000"/>
                          </a:solidFill>
                          <a:effectLst/>
                          <a:latin typeface="Arial" charset="0"/>
                          <a:ea typeface="Times New Roman" charset="0"/>
                        </a:rPr>
                        <a:t>two</a:t>
                      </a:r>
                      <a:r>
                        <a:rPr kumimoji="0" lang="en-US" sz="1800" b="0" i="0" u="none" strike="noStrike" cap="none" normalizeH="0" baseline="0">
                          <a:ln>
                            <a:noFill/>
                          </a:ln>
                          <a:solidFill>
                            <a:srgbClr val="000000"/>
                          </a:solidFill>
                          <a:effectLst/>
                          <a:latin typeface="Arial" charset="0"/>
                          <a:ea typeface="Times New Roman" charset="0"/>
                        </a:rPr>
                        <a:t> digits to the right of the decimal, so that's how many should be to the right of the decimal in the answer. Drop the last digit so the answer is </a:t>
                      </a:r>
                      <a:r>
                        <a:rPr kumimoji="0" lang="en-US" sz="1800" b="1" i="0" u="none" strike="noStrike" cap="none" normalizeH="0" baseline="0">
                          <a:ln>
                            <a:noFill/>
                          </a:ln>
                          <a:solidFill>
                            <a:srgbClr val="000000"/>
                          </a:solidFill>
                          <a:effectLst/>
                          <a:latin typeface="Arial" charset="0"/>
                          <a:ea typeface="Times New Roman" charset="0"/>
                        </a:rPr>
                        <a:t>69.58 cm.</a:t>
                      </a:r>
                      <a:r>
                        <a:rPr kumimoji="0" lang="en-US" sz="1800" b="0" i="0" u="none" strike="noStrike" cap="none" normalizeH="0" baseline="0">
                          <a:ln>
                            <a:noFill/>
                          </a:ln>
                          <a:solidFill>
                            <a:srgbClr val="000000"/>
                          </a:solidFill>
                          <a:effectLst/>
                          <a:latin typeface="Arial" charset="0"/>
                          <a:ea typeface="Times New Roman" charset="0"/>
                        </a:rPr>
                        <a:t> </a:t>
                      </a:r>
                      <a:endParaRPr kumimoji="0" lang="en-US" sz="1800" b="0" i="0" u="none" strike="noStrike" cap="none" normalizeH="0" baseline="0">
                        <a:ln>
                          <a:noFill/>
                        </a:ln>
                        <a:solidFill>
                          <a:schemeClr val="tx1"/>
                        </a:solidFill>
                        <a:effectLst/>
                        <a:latin typeface="Arial" charset="0"/>
                        <a:ea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66671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a:latin typeface="News Gothic MT" charset="0"/>
              </a:rPr>
              <a:t>Dimensional Analysis</a:t>
            </a:r>
          </a:p>
        </p:txBody>
      </p:sp>
      <p:sp>
        <p:nvSpPr>
          <p:cNvPr id="68610" name="Content Placeholder 2"/>
          <p:cNvSpPr>
            <a:spLocks noGrp="1"/>
          </p:cNvSpPr>
          <p:nvPr>
            <p:ph idx="1"/>
          </p:nvPr>
        </p:nvSpPr>
        <p:spPr/>
        <p:txBody>
          <a:bodyPr>
            <a:normAutofit/>
          </a:bodyPr>
          <a:lstStyle/>
          <a:p>
            <a:pPr eaLnBrk="1" hangingPunct="1"/>
            <a:r>
              <a:rPr lang="en-US" dirty="0">
                <a:latin typeface="News Gothic MT" charset="0"/>
              </a:rPr>
              <a:t>My friend from Europe invited me to stay with her for a week.  I asked her how far the airport was from her home.  She replied, </a:t>
            </a:r>
            <a:r>
              <a:rPr lang="ja-JP" altLang="en-US" dirty="0">
                <a:latin typeface="News Gothic MT" charset="0"/>
              </a:rPr>
              <a:t>“</a:t>
            </a:r>
            <a:r>
              <a:rPr lang="en-US" altLang="ja-JP" dirty="0">
                <a:latin typeface="News Gothic MT" charset="0"/>
              </a:rPr>
              <a:t>40 kilometers.</a:t>
            </a:r>
            <a:r>
              <a:rPr lang="ja-JP" altLang="en-US" dirty="0">
                <a:latin typeface="News Gothic MT" charset="0"/>
              </a:rPr>
              <a:t>”</a:t>
            </a:r>
            <a:r>
              <a:rPr lang="en-US" altLang="ja-JP" dirty="0">
                <a:latin typeface="News Gothic MT" charset="0"/>
              </a:rPr>
              <a:t> I had no idea how far that was, so I was forced to convert it into miles! : )</a:t>
            </a:r>
          </a:p>
          <a:p>
            <a:pPr eaLnBrk="1" hangingPunct="1"/>
            <a:r>
              <a:rPr lang="en-US" dirty="0">
                <a:latin typeface="News Gothic MT" charset="0"/>
              </a:rPr>
              <a:t>This same friend came down with the stomach flu and was explaining to me how sick she was.  </a:t>
            </a:r>
            <a:r>
              <a:rPr lang="ja-JP" altLang="en-US" dirty="0">
                <a:latin typeface="News Gothic MT" charset="0"/>
              </a:rPr>
              <a:t>“</a:t>
            </a:r>
            <a:r>
              <a:rPr lang="en-US" altLang="ja-JP" dirty="0">
                <a:latin typeface="News Gothic MT" charset="0"/>
              </a:rPr>
              <a:t>I</a:t>
            </a:r>
            <a:r>
              <a:rPr lang="ja-JP" altLang="en-US" dirty="0">
                <a:latin typeface="News Gothic MT" charset="0"/>
              </a:rPr>
              <a:t>’</a:t>
            </a:r>
            <a:r>
              <a:rPr lang="en-US" altLang="ja-JP" dirty="0">
                <a:latin typeface="News Gothic MT" charset="0"/>
              </a:rPr>
              <a:t>m down almost 3 kg in two weeks!</a:t>
            </a:r>
            <a:r>
              <a:rPr lang="ja-JP" altLang="en-US" dirty="0">
                <a:latin typeface="News Gothic MT" charset="0"/>
              </a:rPr>
              <a:t>”</a:t>
            </a:r>
            <a:r>
              <a:rPr lang="en-US" altLang="ja-JP" dirty="0">
                <a:latin typeface="News Gothic MT" charset="0"/>
              </a:rPr>
              <a:t> Again, I wasn’t sure whether to send her a card or hop on a plane to see her until I converted the units.</a:t>
            </a:r>
          </a:p>
          <a:p>
            <a:pPr eaLnBrk="1" hangingPunct="1"/>
            <a:r>
              <a:rPr lang="en-US" dirty="0">
                <a:latin typeface="News Gothic MT" charset="0"/>
              </a:rPr>
              <a:t>Usain Bolt ran the 100. meter dash in 9.58 seconds. If he was racing a car that was driving 25 miles per hour, who would win?</a:t>
            </a:r>
          </a:p>
        </p:txBody>
      </p:sp>
    </p:spTree>
    <p:extLst>
      <p:ext uri="{BB962C8B-B14F-4D97-AF65-F5344CB8AC3E}">
        <p14:creationId xmlns:p14="http://schemas.microsoft.com/office/powerpoint/2010/main" val="4261976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ja-JP" altLang="en-US">
                <a:latin typeface="News Gothic MT" charset="0"/>
              </a:rPr>
              <a:t>“</a:t>
            </a:r>
            <a:r>
              <a:rPr lang="en-US" altLang="ja-JP">
                <a:latin typeface="News Gothic MT" charset="0"/>
              </a:rPr>
              <a:t>Staircase</a:t>
            </a:r>
            <a:r>
              <a:rPr lang="ja-JP" altLang="en-US">
                <a:latin typeface="News Gothic MT" charset="0"/>
              </a:rPr>
              <a:t>”</a:t>
            </a:r>
            <a:r>
              <a:rPr lang="en-US" altLang="ja-JP">
                <a:latin typeface="News Gothic MT" charset="0"/>
              </a:rPr>
              <a:t> Method</a:t>
            </a:r>
            <a:endParaRPr lang="en-US">
              <a:latin typeface="News Gothic MT" charset="0"/>
            </a:endParaRPr>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676400"/>
            <a:ext cx="8848725" cy="364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5" name="TextBox 5"/>
          <p:cNvSpPr txBox="1">
            <a:spLocks noChangeArrowheads="1"/>
          </p:cNvSpPr>
          <p:nvPr/>
        </p:nvSpPr>
        <p:spPr bwMode="auto">
          <a:xfrm>
            <a:off x="381000" y="5257800"/>
            <a:ext cx="83820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a:solidFill>
                  <a:srgbClr val="0070C0"/>
                </a:solidFill>
              </a:rPr>
              <a:t>Draw and label this staircase every time you need to use this method, or until you can do the conversions from memory</a:t>
            </a:r>
          </a:p>
        </p:txBody>
      </p:sp>
    </p:spTree>
    <p:extLst>
      <p:ext uri="{BB962C8B-B14F-4D97-AF65-F5344CB8AC3E}">
        <p14:creationId xmlns:p14="http://schemas.microsoft.com/office/powerpoint/2010/main" val="2593934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ja-JP" altLang="en-US">
                <a:latin typeface="News Gothic MT" charset="0"/>
              </a:rPr>
              <a:t>“</a:t>
            </a:r>
            <a:r>
              <a:rPr lang="en-US" altLang="ja-JP">
                <a:latin typeface="News Gothic MT" charset="0"/>
              </a:rPr>
              <a:t>Staircase</a:t>
            </a:r>
            <a:r>
              <a:rPr lang="ja-JP" altLang="en-US">
                <a:latin typeface="News Gothic MT" charset="0"/>
              </a:rPr>
              <a:t>”</a:t>
            </a:r>
            <a:r>
              <a:rPr lang="en-US" altLang="ja-JP">
                <a:latin typeface="News Gothic MT" charset="0"/>
              </a:rPr>
              <a:t> Method: Example</a:t>
            </a:r>
            <a:endParaRPr lang="en-US">
              <a:latin typeface="News Gothic MT" charset="0"/>
            </a:endParaRPr>
          </a:p>
        </p:txBody>
      </p:sp>
      <p:sp>
        <p:nvSpPr>
          <p:cNvPr id="71682" name="Content Placeholder 2"/>
          <p:cNvSpPr>
            <a:spLocks noGrp="1"/>
          </p:cNvSpPr>
          <p:nvPr>
            <p:ph idx="1"/>
          </p:nvPr>
        </p:nvSpPr>
        <p:spPr/>
        <p:txBody>
          <a:bodyPr/>
          <a:lstStyle/>
          <a:p>
            <a:pPr eaLnBrk="1" hangingPunct="1"/>
            <a:r>
              <a:rPr lang="en-US" sz="3200" b="1" dirty="0">
                <a:latin typeface="News Gothic MT" charset="0"/>
              </a:rPr>
              <a:t>Problem: convert 6.5 kilometers to meters</a:t>
            </a:r>
          </a:p>
          <a:p>
            <a:pPr lvl="1" eaLnBrk="1" hangingPunct="1"/>
            <a:r>
              <a:rPr lang="en-US" sz="2800" dirty="0">
                <a:latin typeface="News Gothic MT" charset="0"/>
              </a:rPr>
              <a:t>Start out on the </a:t>
            </a:r>
            <a:r>
              <a:rPr lang="ja-JP" altLang="en-US" sz="2800" dirty="0">
                <a:latin typeface="News Gothic MT" charset="0"/>
              </a:rPr>
              <a:t>“</a:t>
            </a:r>
            <a:r>
              <a:rPr lang="en-US" altLang="ja-JP" sz="2800" dirty="0">
                <a:latin typeface="News Gothic MT" charset="0"/>
              </a:rPr>
              <a:t>kilo</a:t>
            </a:r>
            <a:r>
              <a:rPr lang="ja-JP" altLang="en-US" sz="2800" dirty="0">
                <a:latin typeface="News Gothic MT" charset="0"/>
              </a:rPr>
              <a:t>”</a:t>
            </a:r>
            <a:r>
              <a:rPr lang="en-US" altLang="ja-JP" sz="2800" dirty="0">
                <a:latin typeface="News Gothic MT" charset="0"/>
              </a:rPr>
              <a:t> step.</a:t>
            </a:r>
          </a:p>
          <a:p>
            <a:pPr lvl="1" eaLnBrk="1" hangingPunct="1"/>
            <a:r>
              <a:rPr lang="en-US" sz="2800" dirty="0">
                <a:latin typeface="News Gothic MT" charset="0"/>
              </a:rPr>
              <a:t>To get to the meter (basic unit) step, we need to move three steps to the right.</a:t>
            </a:r>
          </a:p>
          <a:p>
            <a:pPr lvl="1" eaLnBrk="1" hangingPunct="1"/>
            <a:r>
              <a:rPr lang="en-US" sz="2800" dirty="0">
                <a:latin typeface="News Gothic MT" charset="0"/>
              </a:rPr>
              <a:t>Move the decimal in 6.5 three steps to the right</a:t>
            </a:r>
          </a:p>
          <a:p>
            <a:pPr lvl="1" eaLnBrk="1" hangingPunct="1"/>
            <a:r>
              <a:rPr lang="en-US" sz="2800" b="1" dirty="0">
                <a:latin typeface="News Gothic MT" charset="0"/>
              </a:rPr>
              <a:t>Answer: 6500 m</a:t>
            </a:r>
          </a:p>
        </p:txBody>
      </p:sp>
    </p:spTree>
    <p:extLst>
      <p:ext uri="{BB962C8B-B14F-4D97-AF65-F5344CB8AC3E}">
        <p14:creationId xmlns:p14="http://schemas.microsoft.com/office/powerpoint/2010/main" val="21488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68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6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ja-JP" altLang="en-US">
                <a:latin typeface="News Gothic MT" charset="0"/>
              </a:rPr>
              <a:t>“</a:t>
            </a:r>
            <a:r>
              <a:rPr lang="en-US" altLang="ja-JP">
                <a:latin typeface="News Gothic MT" charset="0"/>
              </a:rPr>
              <a:t>Staircase</a:t>
            </a:r>
            <a:r>
              <a:rPr lang="ja-JP" altLang="en-US">
                <a:latin typeface="News Gothic MT" charset="0"/>
              </a:rPr>
              <a:t>”</a:t>
            </a:r>
            <a:r>
              <a:rPr lang="en-US" altLang="ja-JP">
                <a:latin typeface="News Gothic MT" charset="0"/>
              </a:rPr>
              <a:t> Method: Example</a:t>
            </a:r>
            <a:endParaRPr lang="en-US">
              <a:latin typeface="News Gothic MT" charset="0"/>
            </a:endParaRPr>
          </a:p>
        </p:txBody>
      </p:sp>
      <p:sp>
        <p:nvSpPr>
          <p:cNvPr id="73730" name="Content Placeholder 2"/>
          <p:cNvSpPr>
            <a:spLocks noGrp="1"/>
          </p:cNvSpPr>
          <p:nvPr>
            <p:ph idx="1"/>
          </p:nvPr>
        </p:nvSpPr>
        <p:spPr/>
        <p:txBody>
          <a:bodyPr/>
          <a:lstStyle/>
          <a:p>
            <a:pPr eaLnBrk="1" hangingPunct="1"/>
            <a:r>
              <a:rPr lang="en-US" sz="3200" b="1" dirty="0">
                <a:latin typeface="News Gothic MT" charset="0"/>
              </a:rPr>
              <a:t>Problem: convert 114.55 cm to km</a:t>
            </a:r>
          </a:p>
          <a:p>
            <a:pPr lvl="1" eaLnBrk="1" hangingPunct="1"/>
            <a:r>
              <a:rPr lang="en-US" sz="2800" dirty="0">
                <a:latin typeface="News Gothic MT" charset="0"/>
              </a:rPr>
              <a:t>Start out on the </a:t>
            </a:r>
            <a:r>
              <a:rPr lang="ja-JP" altLang="en-US" sz="2800" dirty="0">
                <a:latin typeface="News Gothic MT" charset="0"/>
              </a:rPr>
              <a:t>“</a:t>
            </a:r>
            <a:r>
              <a:rPr lang="en-US" altLang="ja-JP" sz="2800" dirty="0" err="1">
                <a:latin typeface="News Gothic MT" charset="0"/>
              </a:rPr>
              <a:t>centi</a:t>
            </a:r>
            <a:r>
              <a:rPr lang="ja-JP" altLang="en-US" sz="2800" dirty="0">
                <a:latin typeface="News Gothic MT" charset="0"/>
              </a:rPr>
              <a:t>”</a:t>
            </a:r>
            <a:r>
              <a:rPr lang="en-US" altLang="ja-JP" sz="2800" dirty="0">
                <a:latin typeface="News Gothic MT" charset="0"/>
              </a:rPr>
              <a:t> step</a:t>
            </a:r>
          </a:p>
          <a:p>
            <a:pPr lvl="1" eaLnBrk="1" hangingPunct="1"/>
            <a:r>
              <a:rPr lang="en-US" sz="2800" dirty="0">
                <a:latin typeface="News Gothic MT" charset="0"/>
              </a:rPr>
              <a:t>To get to the </a:t>
            </a:r>
            <a:r>
              <a:rPr lang="ja-JP" altLang="en-US" sz="2800" dirty="0">
                <a:latin typeface="News Gothic MT" charset="0"/>
              </a:rPr>
              <a:t>“</a:t>
            </a:r>
            <a:r>
              <a:rPr lang="en-US" altLang="ja-JP" sz="2800" dirty="0">
                <a:latin typeface="News Gothic MT" charset="0"/>
              </a:rPr>
              <a:t>kilo</a:t>
            </a:r>
            <a:r>
              <a:rPr lang="ja-JP" altLang="en-US" sz="2800" dirty="0">
                <a:latin typeface="News Gothic MT" charset="0"/>
              </a:rPr>
              <a:t>”</a:t>
            </a:r>
            <a:r>
              <a:rPr lang="en-US" altLang="ja-JP" sz="2800" dirty="0">
                <a:latin typeface="News Gothic MT" charset="0"/>
              </a:rPr>
              <a:t> step, move five steps to the left</a:t>
            </a:r>
          </a:p>
          <a:p>
            <a:pPr lvl="1" eaLnBrk="1" hangingPunct="1"/>
            <a:r>
              <a:rPr lang="en-US" sz="2800" dirty="0">
                <a:latin typeface="News Gothic MT" charset="0"/>
              </a:rPr>
              <a:t>Move the decimal in 114.55 five steps the left</a:t>
            </a:r>
          </a:p>
          <a:p>
            <a:pPr lvl="1" eaLnBrk="1" hangingPunct="1"/>
            <a:r>
              <a:rPr lang="en-US" sz="2800" b="1" dirty="0">
                <a:latin typeface="News Gothic MT" charset="0"/>
              </a:rPr>
              <a:t>Answer: 0.0011455 km</a:t>
            </a:r>
          </a:p>
        </p:txBody>
      </p:sp>
    </p:spTree>
    <p:extLst>
      <p:ext uri="{BB962C8B-B14F-4D97-AF65-F5344CB8AC3E}">
        <p14:creationId xmlns:p14="http://schemas.microsoft.com/office/powerpoint/2010/main" val="94158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73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dirty="0">
                <a:latin typeface="News Gothic MT" charset="0"/>
              </a:rPr>
              <a:t>Big Fat Fractions</a:t>
            </a:r>
          </a:p>
        </p:txBody>
      </p:sp>
      <p:sp>
        <p:nvSpPr>
          <p:cNvPr id="75778" name="Content Placeholder 2"/>
          <p:cNvSpPr>
            <a:spLocks noGrp="1"/>
          </p:cNvSpPr>
          <p:nvPr>
            <p:ph idx="1"/>
          </p:nvPr>
        </p:nvSpPr>
        <p:spPr/>
        <p:txBody>
          <a:bodyPr/>
          <a:lstStyle/>
          <a:p>
            <a:pPr eaLnBrk="1" hangingPunct="1"/>
            <a:r>
              <a:rPr lang="en-US" dirty="0">
                <a:latin typeface="News Gothic MT" charset="0"/>
              </a:rPr>
              <a:t>Conversion Factor: a fraction that relates the original unit and the desired unit. </a:t>
            </a:r>
            <a:br>
              <a:rPr lang="en-US" dirty="0">
                <a:latin typeface="News Gothic MT" charset="0"/>
              </a:rPr>
            </a:br>
            <a:endParaRPr lang="en-US" dirty="0">
              <a:latin typeface="News Gothic MT" charset="0"/>
            </a:endParaRPr>
          </a:p>
          <a:p>
            <a:pPr lvl="1"/>
            <a:r>
              <a:rPr lang="en-US" dirty="0">
                <a:latin typeface="News Gothic MT" charset="0"/>
              </a:rPr>
              <a:t>Conversion factor is always equal to 1.</a:t>
            </a:r>
          </a:p>
          <a:p>
            <a:pPr lvl="1"/>
            <a:r>
              <a:rPr lang="en-US" dirty="0">
                <a:latin typeface="News Gothic MT" charset="0"/>
              </a:rPr>
              <a:t>Numerator and denominator should be equivalent measurements.</a:t>
            </a:r>
            <a:br>
              <a:rPr lang="en-US" dirty="0">
                <a:latin typeface="News Gothic MT" charset="0"/>
              </a:rPr>
            </a:br>
            <a:endParaRPr lang="en-US" dirty="0">
              <a:latin typeface="News Gothic MT" charset="0"/>
            </a:endParaRPr>
          </a:p>
          <a:p>
            <a:pPr eaLnBrk="1" hangingPunct="1"/>
            <a:r>
              <a:rPr lang="en-US" dirty="0">
                <a:latin typeface="News Gothic MT" charset="0"/>
              </a:rPr>
              <a:t>When measurement is multiplied by conversion factor, original units should cancel</a:t>
            </a:r>
          </a:p>
        </p:txBody>
      </p:sp>
    </p:spTree>
    <p:extLst>
      <p:ext uri="{BB962C8B-B14F-4D97-AF65-F5344CB8AC3E}">
        <p14:creationId xmlns:p14="http://schemas.microsoft.com/office/powerpoint/2010/main" val="780484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33DB-BDA6-E44D-B9EB-B8B7B6A81C70}"/>
              </a:ext>
            </a:extLst>
          </p:cNvPr>
          <p:cNvSpPr>
            <a:spLocks noGrp="1"/>
          </p:cNvSpPr>
          <p:nvPr>
            <p:ph type="title"/>
          </p:nvPr>
        </p:nvSpPr>
        <p:spPr/>
        <p:txBody>
          <a:bodyPr/>
          <a:lstStyle/>
          <a:p>
            <a:r>
              <a:rPr lang="en-US" dirty="0"/>
              <a:t>5 Steps to BFF</a:t>
            </a:r>
          </a:p>
        </p:txBody>
      </p:sp>
      <p:sp>
        <p:nvSpPr>
          <p:cNvPr id="3" name="Content Placeholder 2">
            <a:extLst>
              <a:ext uri="{FF2B5EF4-FFF2-40B4-BE49-F238E27FC236}">
                <a16:creationId xmlns:a16="http://schemas.microsoft.com/office/drawing/2014/main" id="{E22A79A3-3957-914E-A17F-12B20DBCC868}"/>
              </a:ext>
            </a:extLst>
          </p:cNvPr>
          <p:cNvSpPr>
            <a:spLocks noGrp="1"/>
          </p:cNvSpPr>
          <p:nvPr>
            <p:ph idx="1"/>
          </p:nvPr>
        </p:nvSpPr>
        <p:spPr/>
        <p:txBody>
          <a:bodyPr>
            <a:normAutofit/>
          </a:bodyPr>
          <a:lstStyle/>
          <a:p>
            <a:pPr marL="457200" indent="-457200">
              <a:buAutoNum type="arabicPeriod"/>
            </a:pPr>
            <a:r>
              <a:rPr lang="en-US" sz="2800" dirty="0"/>
              <a:t>Look at what you’re starting with. </a:t>
            </a:r>
          </a:p>
          <a:p>
            <a:pPr marL="457200" indent="-457200">
              <a:buAutoNum type="arabicPeriod"/>
            </a:pPr>
            <a:r>
              <a:rPr lang="en-US" sz="2800" dirty="0"/>
              <a:t>Identify the desired units.</a:t>
            </a:r>
          </a:p>
          <a:p>
            <a:pPr marL="457200" indent="-457200">
              <a:buAutoNum type="arabicPeriod"/>
            </a:pPr>
            <a:r>
              <a:rPr lang="en-US" sz="2800" dirty="0"/>
              <a:t>Find the conversion.</a:t>
            </a:r>
          </a:p>
          <a:p>
            <a:pPr marL="457200" indent="-457200">
              <a:buAutoNum type="arabicPeriod"/>
            </a:pPr>
            <a:r>
              <a:rPr lang="en-US" sz="2800" dirty="0"/>
              <a:t>Decide which conversion factor will allow you to cancel the appropriate units.</a:t>
            </a:r>
          </a:p>
          <a:p>
            <a:pPr marL="457200" indent="-457200">
              <a:buAutoNum type="arabicPeriod"/>
            </a:pPr>
            <a:r>
              <a:rPr lang="en-US" sz="2800" dirty="0"/>
              <a:t>Multiply and divide as needed and check sig figs. </a:t>
            </a:r>
          </a:p>
        </p:txBody>
      </p:sp>
    </p:spTree>
    <p:extLst>
      <p:ext uri="{BB962C8B-B14F-4D97-AF65-F5344CB8AC3E}">
        <p14:creationId xmlns:p14="http://schemas.microsoft.com/office/powerpoint/2010/main" val="237687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dirty="0">
                <a:latin typeface="News Gothic MT" charset="0"/>
              </a:rPr>
              <a:t>BFF: Example</a:t>
            </a:r>
          </a:p>
        </p:txBody>
      </p:sp>
      <p:sp>
        <p:nvSpPr>
          <p:cNvPr id="77826" name="Content Placeholder 2"/>
          <p:cNvSpPr>
            <a:spLocks noGrp="1"/>
          </p:cNvSpPr>
          <p:nvPr>
            <p:ph idx="1"/>
          </p:nvPr>
        </p:nvSpPr>
        <p:spPr/>
        <p:txBody>
          <a:bodyPr/>
          <a:lstStyle/>
          <a:p>
            <a:pPr eaLnBrk="1" hangingPunct="1"/>
            <a:r>
              <a:rPr lang="en-US">
                <a:latin typeface="News Gothic MT" charset="0"/>
              </a:rPr>
              <a:t>Convert 6.5 km to m</a:t>
            </a:r>
          </a:p>
          <a:p>
            <a:pPr eaLnBrk="1" hangingPunct="1"/>
            <a:r>
              <a:rPr lang="en-US">
                <a:latin typeface="News Gothic MT" charset="0"/>
              </a:rPr>
              <a:t>First, we need to find a conversion factor that relates km and m.</a:t>
            </a:r>
          </a:p>
          <a:p>
            <a:pPr lvl="1" eaLnBrk="1" hangingPunct="1"/>
            <a:r>
              <a:rPr lang="en-US">
                <a:latin typeface="News Gothic MT" charset="0"/>
              </a:rPr>
              <a:t>We should know that 1 km and 1000 m are equivalent (there are 1000 m in 1 km)</a:t>
            </a:r>
          </a:p>
          <a:p>
            <a:pPr lvl="1" eaLnBrk="1" hangingPunct="1"/>
            <a:r>
              <a:rPr lang="en-US">
                <a:latin typeface="News Gothic MT" charset="0"/>
              </a:rPr>
              <a:t>We start with km, so km needs to cancel when we multiply.  So, km needs to be in the denominator</a:t>
            </a:r>
          </a:p>
        </p:txBody>
      </p:sp>
      <p:graphicFrame>
        <p:nvGraphicFramePr>
          <p:cNvPr id="77827" name="Object 2"/>
          <p:cNvGraphicFramePr>
            <a:graphicFrameLocks noChangeAspect="1"/>
          </p:cNvGraphicFramePr>
          <p:nvPr/>
        </p:nvGraphicFramePr>
        <p:xfrm>
          <a:off x="3505200" y="5086350"/>
          <a:ext cx="1981200" cy="1535113"/>
        </p:xfrm>
        <a:graphic>
          <a:graphicData uri="http://schemas.openxmlformats.org/presentationml/2006/ole">
            <mc:AlternateContent xmlns:mc="http://schemas.openxmlformats.org/markup-compatibility/2006">
              <mc:Choice xmlns:v="urn:schemas-microsoft-com:vml" Requires="v">
                <p:oleObj spid="_x0000_s1096" name="Equation" r:id="rId4" imgW="507780" imgH="393529" progId="Equation.3">
                  <p:embed/>
                </p:oleObj>
              </mc:Choice>
              <mc:Fallback>
                <p:oleObj name="Equation" r:id="rId4" imgW="507780"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5086350"/>
                        <a:ext cx="1981200" cy="1535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948866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dirty="0">
                <a:latin typeface="News Gothic MT" charset="0"/>
              </a:rPr>
              <a:t>BFF: Example</a:t>
            </a:r>
          </a:p>
        </p:txBody>
      </p:sp>
      <p:sp>
        <p:nvSpPr>
          <p:cNvPr id="79874" name="Content Placeholder 6"/>
          <p:cNvSpPr>
            <a:spLocks noGrp="1"/>
          </p:cNvSpPr>
          <p:nvPr>
            <p:ph idx="1"/>
          </p:nvPr>
        </p:nvSpPr>
        <p:spPr/>
        <p:txBody>
          <a:bodyPr/>
          <a:lstStyle/>
          <a:p>
            <a:pPr eaLnBrk="1" hangingPunct="1"/>
            <a:r>
              <a:rPr lang="en-US">
                <a:latin typeface="News Gothic MT" charset="0"/>
              </a:rPr>
              <a:t>Multiply original measurement by conversion factor and cancel units.</a:t>
            </a:r>
          </a:p>
        </p:txBody>
      </p:sp>
      <p:graphicFrame>
        <p:nvGraphicFramePr>
          <p:cNvPr id="79875" name="Object 2"/>
          <p:cNvGraphicFramePr>
            <a:graphicFrameLocks noChangeAspect="1"/>
          </p:cNvGraphicFramePr>
          <p:nvPr>
            <p:extLst>
              <p:ext uri="{D42A27DB-BD31-4B8C-83A1-F6EECF244321}">
                <p14:modId xmlns:p14="http://schemas.microsoft.com/office/powerpoint/2010/main" val="3744039728"/>
              </p:ext>
            </p:extLst>
          </p:nvPr>
        </p:nvGraphicFramePr>
        <p:xfrm>
          <a:off x="1116013" y="2895600"/>
          <a:ext cx="6916737" cy="1600200"/>
        </p:xfrm>
        <a:graphic>
          <a:graphicData uri="http://schemas.openxmlformats.org/presentationml/2006/ole">
            <mc:AlternateContent xmlns:mc="http://schemas.openxmlformats.org/markup-compatibility/2006">
              <mc:Choice xmlns:v="urn:schemas-microsoft-com:vml" Requires="v">
                <p:oleObj spid="_x0000_s68680" name="Equation" r:id="rId4" imgW="1701800" imgH="393700" progId="Equation.3">
                  <p:embed/>
                </p:oleObj>
              </mc:Choice>
              <mc:Fallback>
                <p:oleObj name="Equation" r:id="rId4" imgW="1701800" imgH="393700" progId="Equation.3">
                  <p:embed/>
                  <p:pic>
                    <p:nvPicPr>
                      <p:cNvPr id="0" name=""/>
                      <p:cNvPicPr>
                        <a:picLocks noChangeAspect="1" noChangeArrowheads="1"/>
                      </p:cNvPicPr>
                      <p:nvPr/>
                    </p:nvPicPr>
                    <p:blipFill>
                      <a:blip r:embed="rId5"/>
                      <a:srcRect/>
                      <a:stretch>
                        <a:fillRect/>
                      </a:stretch>
                    </p:blipFill>
                    <p:spPr bwMode="auto">
                      <a:xfrm>
                        <a:off x="1116013" y="2895600"/>
                        <a:ext cx="6916737" cy="160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9" name="Straight Connector 8"/>
          <p:cNvCxnSpPr/>
          <p:nvPr/>
        </p:nvCxnSpPr>
        <p:spPr>
          <a:xfrm flipV="1">
            <a:off x="2133600" y="3429000"/>
            <a:ext cx="838200" cy="685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114800" y="3886200"/>
            <a:ext cx="838200" cy="685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822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dirty="0">
                <a:latin typeface="News Gothic MT" charset="0"/>
              </a:rPr>
              <a:t>BFF: Example</a:t>
            </a:r>
          </a:p>
        </p:txBody>
      </p:sp>
      <p:sp>
        <p:nvSpPr>
          <p:cNvPr id="81922" name="Content Placeholder 2"/>
          <p:cNvSpPr>
            <a:spLocks noGrp="1"/>
          </p:cNvSpPr>
          <p:nvPr>
            <p:ph idx="1"/>
          </p:nvPr>
        </p:nvSpPr>
        <p:spPr/>
        <p:txBody>
          <a:bodyPr/>
          <a:lstStyle/>
          <a:p>
            <a:pPr eaLnBrk="1" hangingPunct="1"/>
            <a:r>
              <a:rPr lang="en-US">
                <a:latin typeface="News Gothic MT" charset="0"/>
              </a:rPr>
              <a:t>Convert 3.5 hours to seconds</a:t>
            </a:r>
          </a:p>
          <a:p>
            <a:pPr eaLnBrk="1" hangingPunct="1"/>
            <a:r>
              <a:rPr lang="en-US">
                <a:latin typeface="News Gothic MT" charset="0"/>
              </a:rPr>
              <a:t>If we don</a:t>
            </a:r>
            <a:r>
              <a:rPr lang="ja-JP" altLang="en-US">
                <a:latin typeface="News Gothic MT" charset="0"/>
              </a:rPr>
              <a:t>’</a:t>
            </a:r>
            <a:r>
              <a:rPr lang="en-US" altLang="ja-JP">
                <a:latin typeface="News Gothic MT" charset="0"/>
              </a:rPr>
              <a:t>t know how many seconds are in an hour, we</a:t>
            </a:r>
            <a:r>
              <a:rPr lang="ja-JP" altLang="en-US">
                <a:latin typeface="News Gothic MT" charset="0"/>
              </a:rPr>
              <a:t>’</a:t>
            </a:r>
            <a:r>
              <a:rPr lang="en-US" altLang="ja-JP">
                <a:latin typeface="News Gothic MT" charset="0"/>
              </a:rPr>
              <a:t>ll need more than one conversion factor in this problem</a:t>
            </a:r>
            <a:endParaRPr lang="en-US">
              <a:latin typeface="News Gothic MT" charset="0"/>
            </a:endParaRPr>
          </a:p>
        </p:txBody>
      </p:sp>
      <p:graphicFrame>
        <p:nvGraphicFramePr>
          <p:cNvPr id="81923" name="Object 2"/>
          <p:cNvGraphicFramePr>
            <a:graphicFrameLocks noChangeAspect="1"/>
          </p:cNvGraphicFramePr>
          <p:nvPr/>
        </p:nvGraphicFramePr>
        <p:xfrm>
          <a:off x="457200" y="3962400"/>
          <a:ext cx="8337550" cy="2133600"/>
        </p:xfrm>
        <a:graphic>
          <a:graphicData uri="http://schemas.openxmlformats.org/presentationml/2006/ole">
            <mc:AlternateContent xmlns:mc="http://schemas.openxmlformats.org/markup-compatibility/2006">
              <mc:Choice xmlns:v="urn:schemas-microsoft-com:vml" Requires="v">
                <p:oleObj spid="_x0000_s69704" name="Equation" r:id="rId4" imgW="3225800" imgH="825500" progId="Equation.3">
                  <p:embed/>
                </p:oleObj>
              </mc:Choice>
              <mc:Fallback>
                <p:oleObj name="Equation" r:id="rId4" imgW="3225800" imgH="825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962400"/>
                        <a:ext cx="8337550" cy="2133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5" name="Straight Connector 4"/>
          <p:cNvCxnSpPr/>
          <p:nvPr/>
        </p:nvCxnSpPr>
        <p:spPr>
          <a:xfrm flipV="1">
            <a:off x="2895600" y="4038600"/>
            <a:ext cx="7620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876800" y="4648200"/>
            <a:ext cx="685800" cy="38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895600" y="4572000"/>
            <a:ext cx="6096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219200" y="4267200"/>
            <a:ext cx="6096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54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 vs. Inferences 1</a:t>
            </a:r>
          </a:p>
        </p:txBody>
      </p:sp>
      <p:pic>
        <p:nvPicPr>
          <p:cNvPr id="4" name="Picture 3" descr="Inferring wksheet"/>
          <p:cNvPicPr>
            <a:picLocks noChangeAspect="1" noChangeArrowheads="1"/>
          </p:cNvPicPr>
          <p:nvPr/>
        </p:nvPicPr>
        <p:blipFill rotWithShape="1">
          <a:blip r:embed="rId2">
            <a:extLst>
              <a:ext uri="{28A0092B-C50C-407E-A947-70E740481C1C}">
                <a14:useLocalDpi xmlns:a14="http://schemas.microsoft.com/office/drawing/2010/main" val="0"/>
              </a:ext>
            </a:extLst>
          </a:blip>
          <a:srcRect l="8801" t="13424" r="17964" b="42145"/>
          <a:stretch/>
        </p:blipFill>
        <p:spPr bwMode="auto">
          <a:xfrm>
            <a:off x="1014667" y="1524000"/>
            <a:ext cx="6975687" cy="49063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74659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Evidence</a:t>
            </a:r>
          </a:p>
        </p:txBody>
      </p:sp>
      <p:sp>
        <p:nvSpPr>
          <p:cNvPr id="3" name="Content Placeholder 2"/>
          <p:cNvSpPr>
            <a:spLocks noGrp="1"/>
          </p:cNvSpPr>
          <p:nvPr>
            <p:ph idx="1"/>
          </p:nvPr>
        </p:nvSpPr>
        <p:spPr/>
        <p:txBody>
          <a:bodyPr>
            <a:normAutofit fontScale="92500" lnSpcReduction="10000"/>
          </a:bodyPr>
          <a:lstStyle/>
          <a:p>
            <a:r>
              <a:rPr lang="en-US" sz="2500" dirty="0">
                <a:latin typeface="Arial (body)"/>
                <a:cs typeface="Arial (body)"/>
              </a:rPr>
              <a:t>Evidence is used to develop theories, generalize data to form laws, and propose hypotheses.</a:t>
            </a:r>
          </a:p>
          <a:p>
            <a:r>
              <a:rPr lang="en-US" sz="2500" b="1" u="sng" dirty="0">
                <a:latin typeface="Arial (body)"/>
                <a:cs typeface="Arial (body)"/>
              </a:rPr>
              <a:t>Theory</a:t>
            </a:r>
            <a:r>
              <a:rPr lang="en-US" sz="2500" dirty="0">
                <a:latin typeface="Arial (body)"/>
                <a:cs typeface="Arial (body)"/>
              </a:rPr>
              <a:t> –well-tested </a:t>
            </a:r>
            <a:r>
              <a:rPr lang="en-US" sz="2500" b="1" u="sng" dirty="0">
                <a:latin typeface="Arial (body)"/>
                <a:cs typeface="Arial (body)"/>
              </a:rPr>
              <a:t>explanation</a:t>
            </a:r>
            <a:r>
              <a:rPr lang="en-US" sz="2500" dirty="0">
                <a:latin typeface="Arial (body)"/>
                <a:cs typeface="Arial (body)"/>
              </a:rPr>
              <a:t> of things or events based on knowledge gained from many observations and investigations</a:t>
            </a:r>
          </a:p>
          <a:p>
            <a:pPr lvl="1"/>
            <a:r>
              <a:rPr lang="en-US" sz="2500" dirty="0">
                <a:latin typeface="Arial (body)"/>
                <a:cs typeface="Arial (body)"/>
              </a:rPr>
              <a:t>Can theories change?  What about if you get the same results over and over?</a:t>
            </a:r>
          </a:p>
          <a:p>
            <a:r>
              <a:rPr lang="en-US" sz="2500" b="1" u="sng" dirty="0">
                <a:latin typeface="Arial (body)"/>
                <a:cs typeface="Arial (body)"/>
              </a:rPr>
              <a:t>Law</a:t>
            </a:r>
            <a:r>
              <a:rPr lang="en-US" sz="2500" dirty="0">
                <a:latin typeface="Arial (body)"/>
                <a:cs typeface="Arial (body)"/>
              </a:rPr>
              <a:t> – a statement about </a:t>
            </a:r>
            <a:r>
              <a:rPr lang="en-US" sz="2500" b="1" u="sng" dirty="0">
                <a:latin typeface="Arial (body)"/>
                <a:cs typeface="Arial (body)"/>
              </a:rPr>
              <a:t>what happens in nature </a:t>
            </a:r>
            <a:r>
              <a:rPr lang="en-US" sz="2500" dirty="0">
                <a:latin typeface="Arial (body)"/>
                <a:cs typeface="Arial (body)"/>
              </a:rPr>
              <a:t>and that seems to be true all the time</a:t>
            </a:r>
          </a:p>
          <a:p>
            <a:pPr lvl="1"/>
            <a:r>
              <a:rPr lang="en-US" sz="2500" dirty="0">
                <a:latin typeface="Arial (body)"/>
                <a:cs typeface="Arial (body)"/>
              </a:rPr>
              <a:t>Tell you what will happen, but don</a:t>
            </a:r>
            <a:r>
              <a:rPr lang="ja-JP" altLang="en-US" sz="2500" dirty="0">
                <a:latin typeface="Arial (body)"/>
                <a:cs typeface="Arial (body)"/>
              </a:rPr>
              <a:t>’</a:t>
            </a:r>
            <a:r>
              <a:rPr lang="en-US" altLang="ja-JP" sz="2500" dirty="0">
                <a:latin typeface="Arial (body)"/>
                <a:cs typeface="Arial (body)"/>
              </a:rPr>
              <a:t>t always explain why or how something happens</a:t>
            </a:r>
          </a:p>
          <a:p>
            <a:r>
              <a:rPr lang="en-US" altLang="ja-JP" sz="2500" b="1" u="sng" dirty="0">
                <a:latin typeface="Arial (body)"/>
                <a:cs typeface="Arial (body)"/>
              </a:rPr>
              <a:t>Hypothesis</a:t>
            </a:r>
            <a:r>
              <a:rPr lang="en-US" altLang="ja-JP" sz="2500" dirty="0">
                <a:latin typeface="Arial (body)"/>
                <a:cs typeface="Arial (body)"/>
              </a:rPr>
              <a:t> – explanatory statement that could be true or false, and suggests a relationship between two factors.</a:t>
            </a:r>
          </a:p>
          <a:p>
            <a:endParaRPr lang="en-US" dirty="0"/>
          </a:p>
        </p:txBody>
      </p:sp>
    </p:spTree>
    <p:extLst>
      <p:ext uri="{BB962C8B-B14F-4D97-AF65-F5344CB8AC3E}">
        <p14:creationId xmlns:p14="http://schemas.microsoft.com/office/powerpoint/2010/main" val="275305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34683" y="288657"/>
            <a:ext cx="8850583" cy="1311543"/>
          </a:xfrm>
        </p:spPr>
        <p:txBody>
          <a:bodyPr>
            <a:normAutofit/>
          </a:bodyPr>
          <a:lstStyle/>
          <a:p>
            <a:pPr eaLnBrk="1" hangingPunct="1"/>
            <a:r>
              <a:rPr lang="en-US" sz="3400" dirty="0" err="1">
                <a:latin typeface="News Gothic MT" charset="0"/>
              </a:rPr>
              <a:t>Ch</a:t>
            </a:r>
            <a:r>
              <a:rPr lang="en-US" sz="3400" dirty="0">
                <a:latin typeface="News Gothic MT" charset="0"/>
              </a:rPr>
              <a:t> 1.2: Using a Scientific Approach, </a:t>
            </a:r>
            <a:r>
              <a:rPr lang="en-US" sz="3400" dirty="0" err="1">
                <a:latin typeface="News Gothic MT" charset="0"/>
              </a:rPr>
              <a:t>pg</a:t>
            </a:r>
            <a:r>
              <a:rPr lang="en-US" sz="3400" dirty="0">
                <a:latin typeface="News Gothic MT" charset="0"/>
              </a:rPr>
              <a:t> 7-11</a:t>
            </a:r>
            <a:br>
              <a:rPr lang="en-US" sz="3400" dirty="0">
                <a:latin typeface="News Gothic MT" charset="0"/>
              </a:rPr>
            </a:br>
            <a:r>
              <a:rPr lang="en-US" sz="3400" dirty="0">
                <a:latin typeface="News Gothic MT" charset="0"/>
              </a:rPr>
              <a:t>(Objectives 4&amp;5)</a:t>
            </a:r>
          </a:p>
        </p:txBody>
      </p:sp>
      <p:sp>
        <p:nvSpPr>
          <p:cNvPr id="26626" name="Content Placeholder 2"/>
          <p:cNvSpPr>
            <a:spLocks noGrp="1"/>
          </p:cNvSpPr>
          <p:nvPr>
            <p:ph idx="1"/>
          </p:nvPr>
        </p:nvSpPr>
        <p:spPr>
          <a:xfrm>
            <a:off x="5472129" y="2292976"/>
            <a:ext cx="3513137" cy="3153012"/>
          </a:xfrm>
        </p:spPr>
        <p:txBody>
          <a:bodyPr/>
          <a:lstStyle/>
          <a:p>
            <a:pPr eaLnBrk="1" hangingPunct="1"/>
            <a:r>
              <a:rPr lang="en-US" dirty="0">
                <a:latin typeface="News Gothic MT" charset="0"/>
              </a:rPr>
              <a:t>Set of investigation procedures</a:t>
            </a:r>
          </a:p>
          <a:p>
            <a:pPr eaLnBrk="1" hangingPunct="1"/>
            <a:r>
              <a:rPr lang="en-US" dirty="0">
                <a:latin typeface="News Gothic MT" charset="0"/>
              </a:rPr>
              <a:t>General pattern</a:t>
            </a:r>
          </a:p>
          <a:p>
            <a:pPr eaLnBrk="1" hangingPunct="1"/>
            <a:r>
              <a:rPr lang="en-US" dirty="0">
                <a:latin typeface="News Gothic MT" charset="0"/>
              </a:rPr>
              <a:t>May add new steps, repeat steps, or skip steps</a:t>
            </a:r>
          </a:p>
          <a:p>
            <a:pPr eaLnBrk="1" hangingPunct="1"/>
            <a:endParaRPr lang="en-US" dirty="0">
              <a:latin typeface="News Gothic MT" charset="0"/>
            </a:endParaRPr>
          </a:p>
          <a:p>
            <a:pPr eaLnBrk="1" hangingPunct="1">
              <a:buFont typeface="Wingdings 2" charset="0"/>
              <a:buNone/>
            </a:pPr>
            <a:endParaRPr lang="en-US" dirty="0">
              <a:latin typeface="News Gothic MT" charset="0"/>
            </a:endParaRPr>
          </a:p>
        </p:txBody>
      </p:sp>
      <p:pic>
        <p:nvPicPr>
          <p:cNvPr id="26627" name="Picture 3" descr="Scientific Metho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44625"/>
            <a:ext cx="5630863" cy="541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30964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549275" y="107950"/>
            <a:ext cx="8042275" cy="1050925"/>
          </a:xfrm>
        </p:spPr>
        <p:txBody>
          <a:bodyPr/>
          <a:lstStyle/>
          <a:p>
            <a:pPr eaLnBrk="1" hangingPunct="1"/>
            <a:r>
              <a:rPr lang="en-US">
                <a:latin typeface="News Gothic MT" charset="0"/>
              </a:rPr>
              <a:t>Bubble Gum Example</a:t>
            </a:r>
          </a:p>
        </p:txBody>
      </p:sp>
      <p:sp>
        <p:nvSpPr>
          <p:cNvPr id="27650" name="Content Placeholder 2"/>
          <p:cNvSpPr>
            <a:spLocks noGrp="1"/>
          </p:cNvSpPr>
          <p:nvPr>
            <p:ph idx="1"/>
          </p:nvPr>
        </p:nvSpPr>
        <p:spPr>
          <a:xfrm>
            <a:off x="312738" y="1158875"/>
            <a:ext cx="8559800" cy="5699125"/>
          </a:xfrm>
        </p:spPr>
        <p:txBody>
          <a:bodyPr/>
          <a:lstStyle/>
          <a:p>
            <a:pPr marL="457200" indent="-457200" eaLnBrk="1" hangingPunct="1">
              <a:lnSpc>
                <a:spcPct val="80000"/>
              </a:lnSpc>
              <a:buFont typeface="Wingdings 2" charset="0"/>
              <a:buAutoNum type="arabicPeriod"/>
            </a:pPr>
            <a:r>
              <a:rPr lang="en-US" sz="2600" dirty="0">
                <a:latin typeface="News Gothic MT" charset="0"/>
              </a:rPr>
              <a:t>Problem/Question: How does bubble gum chewing time affect the bubble size?</a:t>
            </a:r>
          </a:p>
          <a:p>
            <a:pPr marL="457200" indent="-457200" eaLnBrk="1" hangingPunct="1">
              <a:lnSpc>
                <a:spcPct val="80000"/>
              </a:lnSpc>
              <a:buFont typeface="Wingdings 2" charset="0"/>
              <a:buAutoNum type="arabicPeriod"/>
            </a:pPr>
            <a:r>
              <a:rPr lang="en-US" sz="2600" dirty="0">
                <a:latin typeface="News Gothic MT" charset="0"/>
              </a:rPr>
              <a:t>Gather background info…</a:t>
            </a:r>
          </a:p>
          <a:p>
            <a:pPr marL="457200" indent="-457200" eaLnBrk="1" hangingPunct="1">
              <a:lnSpc>
                <a:spcPct val="80000"/>
              </a:lnSpc>
              <a:buFont typeface="Wingdings 2" charset="0"/>
              <a:buAutoNum type="arabicPeriod"/>
            </a:pPr>
            <a:r>
              <a:rPr lang="en-US" sz="2600" dirty="0">
                <a:latin typeface="News Gothic MT" charset="0"/>
              </a:rPr>
              <a:t>Hypothesis: The longer I chew the larger the bubble.</a:t>
            </a:r>
          </a:p>
          <a:p>
            <a:pPr marL="457200" indent="-457200" eaLnBrk="1" hangingPunct="1">
              <a:lnSpc>
                <a:spcPct val="80000"/>
              </a:lnSpc>
              <a:buFont typeface="Wingdings 2" charset="0"/>
              <a:buAutoNum type="arabicPeriod"/>
            </a:pPr>
            <a:r>
              <a:rPr lang="en-US" sz="2600" dirty="0">
                <a:latin typeface="News Gothic MT" charset="0"/>
              </a:rPr>
              <a:t>Experiment…</a:t>
            </a:r>
          </a:p>
          <a:p>
            <a:pPr marL="793750" lvl="1" indent="-457200" eaLnBrk="1" hangingPunct="1">
              <a:lnSpc>
                <a:spcPct val="80000"/>
              </a:lnSpc>
              <a:buFont typeface="Wingdings 2" charset="0"/>
              <a:buAutoNum type="arabicPeriod"/>
            </a:pPr>
            <a:r>
              <a:rPr lang="en-US" sz="2600" dirty="0">
                <a:latin typeface="News Gothic MT" charset="0"/>
              </a:rPr>
              <a:t>Independent variable – chew time</a:t>
            </a:r>
          </a:p>
          <a:p>
            <a:pPr marL="793750" lvl="1" indent="-457200" eaLnBrk="1" hangingPunct="1">
              <a:lnSpc>
                <a:spcPct val="80000"/>
              </a:lnSpc>
              <a:buFont typeface="Wingdings 2" charset="0"/>
              <a:buAutoNum type="arabicPeriod"/>
            </a:pPr>
            <a:r>
              <a:rPr lang="en-US" sz="2600" dirty="0">
                <a:latin typeface="News Gothic MT" charset="0"/>
              </a:rPr>
              <a:t>Dependent variable – bubble size</a:t>
            </a:r>
          </a:p>
          <a:p>
            <a:pPr marL="793750" lvl="1" indent="-457200" eaLnBrk="1" hangingPunct="1">
              <a:lnSpc>
                <a:spcPct val="80000"/>
              </a:lnSpc>
              <a:buFont typeface="Wingdings 2" charset="0"/>
              <a:buAutoNum type="arabicPeriod"/>
            </a:pPr>
            <a:r>
              <a:rPr lang="en-US" sz="2600" dirty="0">
                <a:latin typeface="News Gothic MT" charset="0"/>
              </a:rPr>
              <a:t>Controlled variables – type of gum, person chewing, person measuring, etc.</a:t>
            </a:r>
          </a:p>
          <a:p>
            <a:pPr marL="457200" indent="-457200" eaLnBrk="1" hangingPunct="1">
              <a:lnSpc>
                <a:spcPct val="80000"/>
              </a:lnSpc>
              <a:buFont typeface="Wingdings 2" charset="0"/>
              <a:buAutoNum type="arabicPeriod"/>
            </a:pPr>
            <a:r>
              <a:rPr lang="en-US" sz="2600" dirty="0">
                <a:latin typeface="News Gothic MT" charset="0"/>
              </a:rPr>
              <a:t>Analyze data – 1 minute </a:t>
            </a:r>
            <a:r>
              <a:rPr lang="en-US" sz="2600" dirty="0">
                <a:latin typeface="News Gothic MT" charset="0"/>
                <a:sym typeface="Wingdings" charset="0"/>
              </a:rPr>
              <a:t> 3 cm bubble, 3 minutes  7 cm bubble…30 minutes  5 cm…</a:t>
            </a:r>
          </a:p>
          <a:p>
            <a:pPr marL="457200" indent="-457200" eaLnBrk="1" hangingPunct="1">
              <a:lnSpc>
                <a:spcPct val="80000"/>
              </a:lnSpc>
              <a:buFont typeface="Wingdings 2" charset="0"/>
              <a:buAutoNum type="arabicPeriod"/>
            </a:pPr>
            <a:r>
              <a:rPr lang="en-US" sz="2600" dirty="0">
                <a:latin typeface="News Gothic MT" charset="0"/>
                <a:sym typeface="Wingdings" charset="0"/>
              </a:rPr>
              <a:t>Conclusion – there is an optimum length of chewing gum that yields the largest bubble</a:t>
            </a:r>
          </a:p>
          <a:p>
            <a:pPr marL="457200" indent="-457200" eaLnBrk="1" hangingPunct="1">
              <a:lnSpc>
                <a:spcPct val="80000"/>
              </a:lnSpc>
              <a:buFont typeface="Wingdings 2" charset="0"/>
              <a:buAutoNum type="arabicPeriod"/>
            </a:pPr>
            <a:r>
              <a:rPr lang="en-US" sz="2600" dirty="0">
                <a:latin typeface="News Gothic MT" charset="0"/>
                <a:sym typeface="Wingdings" charset="0"/>
              </a:rPr>
              <a:t>What next? Now try testing…</a:t>
            </a:r>
            <a:endParaRPr lang="en-US" sz="2600" dirty="0">
              <a:latin typeface="News Gothic MT" charset="0"/>
            </a:endParaRPr>
          </a:p>
          <a:p>
            <a:pPr marL="457200" indent="-457200" eaLnBrk="1" hangingPunct="1">
              <a:lnSpc>
                <a:spcPct val="80000"/>
              </a:lnSpc>
              <a:buFont typeface="Wingdings 2" charset="0"/>
              <a:buAutoNum type="arabicPeriod"/>
            </a:pPr>
            <a:endParaRPr lang="en-US" sz="2200" dirty="0">
              <a:latin typeface="News Gothic MT" charset="0"/>
            </a:endParaRPr>
          </a:p>
        </p:txBody>
      </p:sp>
    </p:spTree>
    <p:extLst>
      <p:ext uri="{BB962C8B-B14F-4D97-AF65-F5344CB8AC3E}">
        <p14:creationId xmlns:p14="http://schemas.microsoft.com/office/powerpoint/2010/main" val="287569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0">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0">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5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650">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650">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65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Discussion Questions</a:t>
            </a:r>
          </a:p>
        </p:txBody>
      </p:sp>
      <p:sp>
        <p:nvSpPr>
          <p:cNvPr id="3" name="Content Placeholder 2"/>
          <p:cNvSpPr>
            <a:spLocks noGrp="1"/>
          </p:cNvSpPr>
          <p:nvPr>
            <p:ph idx="1"/>
          </p:nvPr>
        </p:nvSpPr>
        <p:spPr>
          <a:xfrm>
            <a:off x="457200" y="1600200"/>
            <a:ext cx="8686800" cy="4876800"/>
          </a:xfrm>
        </p:spPr>
        <p:txBody>
          <a:bodyPr>
            <a:noAutofit/>
          </a:bodyPr>
          <a:lstStyle/>
          <a:p>
            <a:r>
              <a:rPr lang="en-US" sz="3000" dirty="0"/>
              <a:t>1&amp;6 – What is the scientific method and its goal?</a:t>
            </a:r>
          </a:p>
          <a:p>
            <a:r>
              <a:rPr lang="en-US" sz="3000" dirty="0"/>
              <a:t>2&amp;7 – What is a hypothesis and how is it formed?</a:t>
            </a:r>
          </a:p>
          <a:p>
            <a:r>
              <a:rPr lang="en-US" sz="3000" dirty="0"/>
              <a:t>3&amp;8 – What are the types of variables in a controlled experiment and how are they different?</a:t>
            </a:r>
          </a:p>
          <a:p>
            <a:r>
              <a:rPr lang="en-US" sz="3000" dirty="0"/>
              <a:t>4&amp;9 – What is the difference between scientific theory and scientific law?</a:t>
            </a:r>
          </a:p>
          <a:p>
            <a:r>
              <a:rPr lang="en-US" sz="3000" dirty="0"/>
              <a:t>5&amp;10 – What is a scientific model and how are they useful?</a:t>
            </a:r>
          </a:p>
        </p:txBody>
      </p:sp>
    </p:spTree>
    <p:extLst>
      <p:ext uri="{BB962C8B-B14F-4D97-AF65-F5344CB8AC3E}">
        <p14:creationId xmlns:p14="http://schemas.microsoft.com/office/powerpoint/2010/main" val="2154549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4500" y="0"/>
            <a:ext cx="5709583" cy="6858000"/>
          </a:xfrm>
          <a:prstGeom prst="rect">
            <a:avLst/>
          </a:prstGeom>
        </p:spPr>
      </p:pic>
    </p:spTree>
    <p:extLst>
      <p:ext uri="{BB962C8B-B14F-4D97-AF65-F5344CB8AC3E}">
        <p14:creationId xmlns:p14="http://schemas.microsoft.com/office/powerpoint/2010/main" val="1140851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B79F3-0A71-704A-A65C-889FBCC3B9EE}"/>
              </a:ext>
            </a:extLst>
          </p:cNvPr>
          <p:cNvSpPr>
            <a:spLocks noGrp="1"/>
          </p:cNvSpPr>
          <p:nvPr>
            <p:ph type="title"/>
          </p:nvPr>
        </p:nvSpPr>
        <p:spPr/>
        <p:txBody>
          <a:bodyPr rtlCol="0">
            <a:normAutofit/>
          </a:bodyPr>
          <a:lstStyle/>
          <a:p>
            <a:pPr eaLnBrk="1" fontAlgn="auto" hangingPunct="1">
              <a:spcAft>
                <a:spcPts val="0"/>
              </a:spcAft>
              <a:defRPr/>
            </a:pPr>
            <a:r>
              <a:rPr lang="en-US" dirty="0">
                <a:ea typeface="+mj-ea"/>
                <a:cs typeface="+mj-cs"/>
              </a:rPr>
              <a:t>1:  Recording raw data</a:t>
            </a:r>
          </a:p>
        </p:txBody>
      </p:sp>
      <p:sp>
        <p:nvSpPr>
          <p:cNvPr id="30722" name="Content Placeholder 2">
            <a:extLst>
              <a:ext uri="{FF2B5EF4-FFF2-40B4-BE49-F238E27FC236}">
                <a16:creationId xmlns:a16="http://schemas.microsoft.com/office/drawing/2014/main" id="{AAD056C6-49D8-8445-AD60-CB351A4AF275}"/>
              </a:ext>
            </a:extLst>
          </p:cNvPr>
          <p:cNvSpPr>
            <a:spLocks noGrp="1"/>
          </p:cNvSpPr>
          <p:nvPr>
            <p:ph idx="1"/>
          </p:nvPr>
        </p:nvSpPr>
        <p:spPr>
          <a:xfrm>
            <a:off x="457200" y="1417638"/>
            <a:ext cx="8229600" cy="4525962"/>
          </a:xfrm>
        </p:spPr>
        <p:txBody>
          <a:bodyPr/>
          <a:lstStyle/>
          <a:p>
            <a:pPr eaLnBrk="1" hangingPunct="1"/>
            <a:r>
              <a:rPr lang="en-US" altLang="en-US">
                <a:ea typeface="ＭＳ Ｐゴシック" panose="020B0600070205080204" pitchFamily="34" charset="-128"/>
              </a:rPr>
              <a:t>Raw data – actual data measured</a:t>
            </a:r>
          </a:p>
          <a:p>
            <a:pPr eaLnBrk="1" hangingPunct="1"/>
            <a:r>
              <a:rPr lang="en-US" altLang="en-US">
                <a:ea typeface="ＭＳ Ｐゴシック" panose="020B0600070205080204" pitchFamily="34" charset="-128"/>
              </a:rPr>
              <a:t>Includes quantitative and qualitative data</a:t>
            </a:r>
          </a:p>
          <a:p>
            <a:pPr eaLnBrk="1" hangingPunct="1"/>
            <a:r>
              <a:rPr lang="en-US" altLang="en-US">
                <a:ea typeface="ＭＳ Ｐゴシック" panose="020B0600070205080204" pitchFamily="34" charset="-128"/>
              </a:rPr>
              <a:t>Uncertainties are identified</a:t>
            </a:r>
          </a:p>
          <a:p>
            <a:pPr eaLnBrk="1" hangingPunct="1"/>
            <a:r>
              <a:rPr lang="en-US" altLang="en-US">
                <a:ea typeface="ＭＳ Ｐゴシック" panose="020B0600070205080204" pitchFamily="34" charset="-128"/>
              </a:rPr>
              <a:t>Data is collected into tables with:</a:t>
            </a:r>
          </a:p>
          <a:p>
            <a:pPr lvl="1" eaLnBrk="1" hangingPunct="1"/>
            <a:r>
              <a:rPr lang="en-US" altLang="en-US">
                <a:ea typeface="ＭＳ Ｐゴシック" panose="020B0600070205080204" pitchFamily="34" charset="-128"/>
              </a:rPr>
              <a:t>Variables and trials identified</a:t>
            </a:r>
          </a:p>
          <a:p>
            <a:pPr lvl="1" eaLnBrk="1" hangingPunct="1"/>
            <a:r>
              <a:rPr lang="en-US" altLang="en-US">
                <a:ea typeface="ＭＳ Ｐゴシック" panose="020B0600070205080204" pitchFamily="34" charset="-128"/>
              </a:rPr>
              <a:t>Cells contain only one value</a:t>
            </a:r>
          </a:p>
          <a:p>
            <a:pPr lvl="1" eaLnBrk="1" hangingPunct="1"/>
            <a:r>
              <a:rPr lang="en-US" altLang="en-US">
                <a:ea typeface="ＭＳ Ｐゴシック" panose="020B0600070205080204" pitchFamily="34" charset="-128"/>
              </a:rPr>
              <a:t>Values are aligned by decimal point</a:t>
            </a:r>
          </a:p>
          <a:p>
            <a:pPr lvl="1" eaLnBrk="1" hangingPunct="1"/>
            <a:r>
              <a:rPr lang="en-US" altLang="en-US">
                <a:ea typeface="ＭＳ Ｐゴシック" panose="020B0600070205080204" pitchFamily="34" charset="-128"/>
              </a:rPr>
              <a:t>Clear headings and titles</a:t>
            </a:r>
          </a:p>
          <a:p>
            <a:pPr lvl="1" eaLnBrk="1" hangingPunct="1"/>
            <a:r>
              <a:rPr lang="en-US" altLang="en-US">
                <a:ea typeface="ＭＳ Ｐゴシック" panose="020B0600070205080204" pitchFamily="34" charset="-128"/>
              </a:rPr>
              <a:t>All measurements contain units and uncertainties with appropriate and consistent significant digits</a:t>
            </a:r>
          </a:p>
        </p:txBody>
      </p:sp>
    </p:spTree>
    <p:extLst>
      <p:ext uri="{BB962C8B-B14F-4D97-AF65-F5344CB8AC3E}">
        <p14:creationId xmlns:p14="http://schemas.microsoft.com/office/powerpoint/2010/main" val="2409932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DEB0BC12-5E5E-6143-A276-6066E5A8AB0C}"/>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Parts of a Data Table</a:t>
            </a:r>
          </a:p>
        </p:txBody>
      </p:sp>
      <p:pic>
        <p:nvPicPr>
          <p:cNvPr id="31746" name="Content Placeholder 3" descr="Picture 1.png">
            <a:extLst>
              <a:ext uri="{FF2B5EF4-FFF2-40B4-BE49-F238E27FC236}">
                <a16:creationId xmlns:a16="http://schemas.microsoft.com/office/drawing/2014/main" id="{1C53B790-9C9F-5945-AD1A-9138F1207AB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453" r="-3453"/>
          <a:stretch>
            <a:fillRect/>
          </a:stretch>
        </p:blipFill>
        <p:spPr>
          <a:xfrm>
            <a:off x="223838" y="1417638"/>
            <a:ext cx="8229600" cy="4525962"/>
          </a:xfrm>
        </p:spPr>
      </p:pic>
    </p:spTree>
    <p:extLst>
      <p:ext uri="{BB962C8B-B14F-4D97-AF65-F5344CB8AC3E}">
        <p14:creationId xmlns:p14="http://schemas.microsoft.com/office/powerpoint/2010/main" val="1920054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1A0A5C7F-EEEF-754C-B8BF-FB0F401E3F3C}"/>
              </a:ext>
            </a:extLst>
          </p:cNvPr>
          <p:cNvSpPr>
            <a:spLocks noGrp="1"/>
          </p:cNvSpPr>
          <p:nvPr>
            <p:ph type="title"/>
          </p:nvPr>
        </p:nvSpPr>
        <p:spPr/>
        <p:txBody>
          <a:bodyPr/>
          <a:lstStyle/>
          <a:p>
            <a:pPr eaLnBrk="1" hangingPunct="1"/>
            <a:r>
              <a:rPr lang="en-US" altLang="en-US">
                <a:ea typeface="ＭＳ Ｐゴシック" panose="020B0600070205080204" pitchFamily="34" charset="-128"/>
              </a:rPr>
              <a:t>2:  Processing Raw Data</a:t>
            </a:r>
          </a:p>
        </p:txBody>
      </p:sp>
      <p:sp>
        <p:nvSpPr>
          <p:cNvPr id="32770" name="Content Placeholder 2">
            <a:extLst>
              <a:ext uri="{FF2B5EF4-FFF2-40B4-BE49-F238E27FC236}">
                <a16:creationId xmlns:a16="http://schemas.microsoft.com/office/drawing/2014/main" id="{88A33397-8844-5349-AC60-BA3AD3BDA9E4}"/>
              </a:ext>
            </a:extLst>
          </p:cNvPr>
          <p:cNvSpPr>
            <a:spLocks noGrp="1"/>
          </p:cNvSpPr>
          <p:nvPr>
            <p:ph idx="1"/>
          </p:nvPr>
        </p:nvSpPr>
        <p:spPr>
          <a:xfrm>
            <a:off x="457200" y="1417638"/>
            <a:ext cx="8229600" cy="4708525"/>
          </a:xfrm>
        </p:spPr>
        <p:txBody>
          <a:bodyPr/>
          <a:lstStyle/>
          <a:p>
            <a:pPr eaLnBrk="1" hangingPunct="1"/>
            <a:r>
              <a:rPr lang="en-US" altLang="en-US">
                <a:ea typeface="ＭＳ Ｐゴシック" panose="020B0600070205080204" pitchFamily="34" charset="-128"/>
              </a:rPr>
              <a:t>All raw data has been completely processed</a:t>
            </a:r>
          </a:p>
          <a:p>
            <a:pPr lvl="1" eaLnBrk="1" hangingPunct="1"/>
            <a:r>
              <a:rPr lang="en-US" altLang="en-US">
                <a:ea typeface="ＭＳ Ｐゴシック" panose="020B0600070205080204" pitchFamily="34" charset="-128"/>
              </a:rPr>
              <a:t>Adding, subtracting, squaring, dividing, etc.</a:t>
            </a:r>
          </a:p>
          <a:p>
            <a:pPr eaLnBrk="1" hangingPunct="1"/>
            <a:r>
              <a:rPr lang="en-US" altLang="en-US">
                <a:ea typeface="ＭＳ Ｐゴシック" panose="020B0600070205080204" pitchFamily="34" charset="-128"/>
              </a:rPr>
              <a:t>Sample calculations are present &amp; clearly explained</a:t>
            </a:r>
          </a:p>
          <a:p>
            <a:pPr eaLnBrk="1" hangingPunct="1"/>
            <a:r>
              <a:rPr lang="en-US" altLang="en-US">
                <a:ea typeface="ＭＳ Ｐゴシック" panose="020B0600070205080204" pitchFamily="34" charset="-128"/>
              </a:rPr>
              <a:t>Calculations show propagation of uncertainty</a:t>
            </a:r>
          </a:p>
          <a:p>
            <a:pPr eaLnBrk="1" hangingPunct="1"/>
            <a:r>
              <a:rPr lang="en-US" altLang="en-US">
                <a:ea typeface="ＭＳ Ｐゴシック" panose="020B0600070205080204" pitchFamily="34" charset="-128"/>
              </a:rPr>
              <a:t>Involves taking the average of several measurements and transforming data into a form suitable for graphical representation</a:t>
            </a:r>
          </a:p>
          <a:p>
            <a:pPr eaLnBrk="1" hangingPunct="1">
              <a:buFont typeface="Arial" panose="020B0604020202020204" pitchFamily="34" charset="0"/>
              <a:buNone/>
            </a:pPr>
            <a:endParaRPr lang="en-US" altLang="en-US">
              <a:ea typeface="ＭＳ Ｐゴシック" panose="020B0600070205080204" pitchFamily="34" charset="-128"/>
            </a:endParaRPr>
          </a:p>
          <a:p>
            <a:pPr eaLnBrk="1" hangingPunct="1">
              <a:buFont typeface="Arial" panose="020B0604020202020204" pitchFamily="34" charset="0"/>
              <a:buNone/>
            </a:pPr>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477255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10333762-1F24-F84D-92CA-2C79D4F58762}"/>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Data Table: Processed Data</a:t>
            </a:r>
          </a:p>
        </p:txBody>
      </p:sp>
      <p:pic>
        <p:nvPicPr>
          <p:cNvPr id="34818" name="Content Placeholder 7" descr="Picture 4.png">
            <a:extLst>
              <a:ext uri="{FF2B5EF4-FFF2-40B4-BE49-F238E27FC236}">
                <a16:creationId xmlns:a16="http://schemas.microsoft.com/office/drawing/2014/main" id="{74912297-7C03-B141-A015-3117CDD6688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4651" b="-14651"/>
          <a:stretch>
            <a:fillRect/>
          </a:stretch>
        </p:blipFill>
        <p:spPr>
          <a:xfrm>
            <a:off x="777608" y="914400"/>
            <a:ext cx="7909192" cy="4349750"/>
          </a:xfrm>
        </p:spPr>
      </p:pic>
      <p:pic>
        <p:nvPicPr>
          <p:cNvPr id="34819" name="Picture 8" descr="Picture 5.png">
            <a:extLst>
              <a:ext uri="{FF2B5EF4-FFF2-40B4-BE49-F238E27FC236}">
                <a16:creationId xmlns:a16="http://schemas.microsoft.com/office/drawing/2014/main" id="{FA378AD5-F226-5A48-B0A4-0A8FA5AFB2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592638"/>
            <a:ext cx="9144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594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211682"/>
            <a:ext cx="8229600" cy="1312318"/>
          </a:xfrm>
        </p:spPr>
        <p:txBody>
          <a:bodyPr>
            <a:normAutofit/>
          </a:bodyPr>
          <a:lstStyle/>
          <a:p>
            <a:r>
              <a:rPr lang="en-US" dirty="0"/>
              <a:t>Chapter 1.4: Presenting Scientific Data, </a:t>
            </a:r>
            <a:r>
              <a:rPr lang="en-US" dirty="0" err="1"/>
              <a:t>pg</a:t>
            </a:r>
            <a:r>
              <a:rPr lang="en-US" dirty="0"/>
              <a:t> 22-25 (</a:t>
            </a:r>
            <a:r>
              <a:rPr lang="en-US"/>
              <a:t>Objective 5)</a:t>
            </a:r>
            <a:endParaRPr lang="en-US" dirty="0"/>
          </a:p>
        </p:txBody>
      </p:sp>
      <p:sp>
        <p:nvSpPr>
          <p:cNvPr id="84994" name="Content Placeholder 2"/>
          <p:cNvSpPr>
            <a:spLocks noGrp="1"/>
          </p:cNvSpPr>
          <p:nvPr>
            <p:ph idx="1"/>
          </p:nvPr>
        </p:nvSpPr>
        <p:spPr>
          <a:xfrm>
            <a:off x="457200" y="1828158"/>
            <a:ext cx="8229600" cy="4648841"/>
          </a:xfrm>
        </p:spPr>
        <p:txBody>
          <a:bodyPr>
            <a:normAutofit lnSpcReduction="10000"/>
          </a:bodyPr>
          <a:lstStyle/>
          <a:p>
            <a:pPr eaLnBrk="1" hangingPunct="1">
              <a:lnSpc>
                <a:spcPct val="90000"/>
              </a:lnSpc>
            </a:pPr>
            <a:r>
              <a:rPr lang="en-US" sz="2500" dirty="0">
                <a:latin typeface="News Gothic MT" charset="0"/>
              </a:rPr>
              <a:t>Graph – visual display of information or data</a:t>
            </a:r>
          </a:p>
          <a:p>
            <a:pPr eaLnBrk="1" hangingPunct="1">
              <a:lnSpc>
                <a:spcPct val="90000"/>
              </a:lnSpc>
            </a:pPr>
            <a:r>
              <a:rPr lang="en-US" sz="2500" dirty="0">
                <a:latin typeface="News Gothic MT" charset="0"/>
              </a:rPr>
              <a:t>Scientists graph the results of their experiment to detect patterns easier than in a data table.</a:t>
            </a:r>
          </a:p>
          <a:p>
            <a:pPr eaLnBrk="1" hangingPunct="1">
              <a:lnSpc>
                <a:spcPct val="90000"/>
              </a:lnSpc>
            </a:pPr>
            <a:r>
              <a:rPr lang="en-US" sz="2500" dirty="0">
                <a:latin typeface="News Gothic MT" charset="0"/>
              </a:rPr>
              <a:t>Line graphs – show how a relationship between variables change over time</a:t>
            </a:r>
          </a:p>
          <a:p>
            <a:pPr lvl="1" eaLnBrk="1" hangingPunct="1">
              <a:lnSpc>
                <a:spcPct val="90000"/>
              </a:lnSpc>
            </a:pPr>
            <a:r>
              <a:rPr lang="en-US" sz="2500" dirty="0">
                <a:latin typeface="News Gothic MT" charset="0"/>
              </a:rPr>
              <a:t>Ex: how stocks perform over time</a:t>
            </a:r>
          </a:p>
          <a:p>
            <a:pPr eaLnBrk="1" hangingPunct="1">
              <a:lnSpc>
                <a:spcPct val="90000"/>
              </a:lnSpc>
            </a:pPr>
            <a:r>
              <a:rPr lang="en-US" sz="2500" dirty="0">
                <a:latin typeface="News Gothic MT" charset="0"/>
              </a:rPr>
              <a:t>Bar graphs – comparing information collected by counting</a:t>
            </a:r>
          </a:p>
          <a:p>
            <a:pPr lvl="1" eaLnBrk="1" hangingPunct="1">
              <a:lnSpc>
                <a:spcPct val="90000"/>
              </a:lnSpc>
            </a:pPr>
            <a:r>
              <a:rPr lang="en-US" sz="2500" dirty="0">
                <a:latin typeface="News Gothic MT" charset="0"/>
              </a:rPr>
              <a:t>Ex: Graduation rate by school</a:t>
            </a:r>
          </a:p>
          <a:p>
            <a:pPr eaLnBrk="1" hangingPunct="1">
              <a:lnSpc>
                <a:spcPct val="90000"/>
              </a:lnSpc>
            </a:pPr>
            <a:r>
              <a:rPr lang="en-US" sz="2500" dirty="0">
                <a:latin typeface="News Gothic MT" charset="0"/>
              </a:rPr>
              <a:t>Circle graph (pie chart) – how a fixed quantity is broken down into parts</a:t>
            </a:r>
          </a:p>
          <a:p>
            <a:pPr lvl="1" eaLnBrk="1" hangingPunct="1">
              <a:lnSpc>
                <a:spcPct val="90000"/>
              </a:lnSpc>
            </a:pPr>
            <a:r>
              <a:rPr lang="en-US" sz="2500" dirty="0">
                <a:latin typeface="News Gothic MT" charset="0"/>
              </a:rPr>
              <a:t>Ex: Where were you born?</a:t>
            </a:r>
          </a:p>
          <a:p>
            <a:pPr eaLnBrk="1" hangingPunct="1">
              <a:lnSpc>
                <a:spcPct val="90000"/>
              </a:lnSpc>
            </a:pPr>
            <a:endParaRPr lang="en-US" sz="2000" dirty="0">
              <a:latin typeface="News Gothic MT" charset="0"/>
            </a:endParaRPr>
          </a:p>
        </p:txBody>
      </p:sp>
    </p:spTree>
    <p:extLst>
      <p:ext uri="{BB962C8B-B14F-4D97-AF65-F5344CB8AC3E}">
        <p14:creationId xmlns:p14="http://schemas.microsoft.com/office/powerpoint/2010/main" val="110335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 vs. Inferences 2</a:t>
            </a:r>
          </a:p>
        </p:txBody>
      </p:sp>
      <p:pic>
        <p:nvPicPr>
          <p:cNvPr id="4" name="Picture 3" descr="GW340H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111" y="1734804"/>
            <a:ext cx="7370947" cy="47514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94555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a:latin typeface="News Gothic MT" charset="0"/>
              </a:rPr>
              <a:t>Parts of a Graph</a:t>
            </a:r>
          </a:p>
        </p:txBody>
      </p:sp>
      <p:sp>
        <p:nvSpPr>
          <p:cNvPr id="87042" name="Content Placeholder 2"/>
          <p:cNvSpPr>
            <a:spLocks noGrp="1"/>
          </p:cNvSpPr>
          <p:nvPr>
            <p:ph idx="1"/>
          </p:nvPr>
        </p:nvSpPr>
        <p:spPr/>
        <p:txBody>
          <a:bodyPr/>
          <a:lstStyle/>
          <a:p>
            <a:pPr eaLnBrk="1" hangingPunct="1"/>
            <a:r>
              <a:rPr lang="en-US" dirty="0">
                <a:latin typeface="News Gothic MT" charset="0"/>
              </a:rPr>
              <a:t>Title: Dependent Variable Name vs. Independent Variable Name</a:t>
            </a:r>
          </a:p>
          <a:p>
            <a:pPr eaLnBrk="1" hangingPunct="1"/>
            <a:r>
              <a:rPr lang="en-US" dirty="0">
                <a:latin typeface="News Gothic MT" charset="0"/>
              </a:rPr>
              <a:t>X and Y Axes</a:t>
            </a:r>
          </a:p>
          <a:p>
            <a:pPr lvl="1" eaLnBrk="1" hangingPunct="1"/>
            <a:r>
              <a:rPr lang="en-US" dirty="0">
                <a:latin typeface="News Gothic MT" charset="0"/>
              </a:rPr>
              <a:t>X-axis: Independent Variable</a:t>
            </a:r>
          </a:p>
          <a:p>
            <a:pPr lvl="1" eaLnBrk="1" hangingPunct="1"/>
            <a:r>
              <a:rPr lang="en-US" dirty="0">
                <a:latin typeface="News Gothic MT" charset="0"/>
              </a:rPr>
              <a:t>Y-axis: Dependent Variable</a:t>
            </a:r>
          </a:p>
          <a:p>
            <a:pPr lvl="1" eaLnBrk="1" hangingPunct="1"/>
            <a:r>
              <a:rPr lang="en-US" dirty="0">
                <a:latin typeface="News Gothic MT" charset="0"/>
              </a:rPr>
              <a:t>Include label and units</a:t>
            </a:r>
          </a:p>
          <a:p>
            <a:pPr lvl="1" eaLnBrk="1" hangingPunct="1"/>
            <a:r>
              <a:rPr lang="en-US" dirty="0">
                <a:latin typeface="News Gothic MT" charset="0"/>
              </a:rPr>
              <a:t>Appropriate data range and scale.</a:t>
            </a:r>
          </a:p>
          <a:p>
            <a:pPr eaLnBrk="1" hangingPunct="1"/>
            <a:r>
              <a:rPr lang="en-US" dirty="0">
                <a:latin typeface="News Gothic MT" charset="0"/>
              </a:rPr>
              <a:t>Data pairs (x, y): plot data, do NOT connect points.</a:t>
            </a:r>
          </a:p>
          <a:p>
            <a:pPr eaLnBrk="1" hangingPunct="1"/>
            <a:r>
              <a:rPr lang="en-US" dirty="0">
                <a:latin typeface="News Gothic MT" charset="0"/>
              </a:rPr>
              <a:t>Best Fit Line to see general trend of data.</a:t>
            </a:r>
          </a:p>
          <a:p>
            <a:r>
              <a:rPr lang="en-US" altLang="en-US" dirty="0">
                <a:ea typeface="ＭＳ Ｐゴシック" panose="020B0600070205080204" pitchFamily="34" charset="-128"/>
              </a:rPr>
              <a:t>Graphs/tables have annotations describing graphical relationships</a:t>
            </a:r>
            <a:endParaRPr lang="en-US" dirty="0">
              <a:latin typeface="News Gothic MT" charset="0"/>
            </a:endParaRPr>
          </a:p>
          <a:p>
            <a:pPr eaLnBrk="1" hangingPunct="1">
              <a:buFont typeface="Wingdings 2" charset="0"/>
              <a:buNone/>
            </a:pPr>
            <a:endParaRPr lang="en-US" dirty="0">
              <a:latin typeface="News Gothic MT" charset="0"/>
            </a:endParaRPr>
          </a:p>
          <a:p>
            <a:pPr lvl="1" eaLnBrk="1" hangingPunct="1"/>
            <a:endParaRPr lang="en-US" dirty="0">
              <a:latin typeface="News Gothic MT" charset="0"/>
            </a:endParaRPr>
          </a:p>
          <a:p>
            <a:pPr lvl="1" eaLnBrk="1" hangingPunct="1"/>
            <a:endParaRPr lang="en-US" dirty="0">
              <a:latin typeface="News Gothic MT" charset="0"/>
            </a:endParaRPr>
          </a:p>
        </p:txBody>
      </p:sp>
    </p:spTree>
    <p:extLst>
      <p:ext uri="{BB962C8B-B14F-4D97-AF65-F5344CB8AC3E}">
        <p14:creationId xmlns:p14="http://schemas.microsoft.com/office/powerpoint/2010/main" val="1153381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US">
                <a:latin typeface="News Gothic MT" charset="0"/>
              </a:rPr>
              <a:t>Parts of a Graph</a:t>
            </a:r>
          </a:p>
        </p:txBody>
      </p:sp>
      <p:sp>
        <p:nvSpPr>
          <p:cNvPr id="86018" name="Content Placeholder 2"/>
          <p:cNvSpPr>
            <a:spLocks noGrp="1"/>
          </p:cNvSpPr>
          <p:nvPr>
            <p:ph idx="1"/>
          </p:nvPr>
        </p:nvSpPr>
        <p:spPr/>
        <p:txBody>
          <a:bodyPr/>
          <a:lstStyle/>
          <a:p>
            <a:pPr eaLnBrk="1" hangingPunct="1"/>
            <a:endParaRPr lang="en-US">
              <a:latin typeface="News Gothic MT" charset="0"/>
            </a:endParaRPr>
          </a:p>
        </p:txBody>
      </p:sp>
      <p:pic>
        <p:nvPicPr>
          <p:cNvPr id="5" name="Content Placeholder 7" descr="Picture 6.png"/>
          <p:cNvPicPr>
            <a:picLocks noChangeAspect="1"/>
          </p:cNvPicPr>
          <p:nvPr/>
        </p:nvPicPr>
        <p:blipFill>
          <a:blip r:embed="rId3">
            <a:extLst>
              <a:ext uri="{28A0092B-C50C-407E-A947-70E740481C1C}">
                <a14:useLocalDpi xmlns:a14="http://schemas.microsoft.com/office/drawing/2010/main" val="0"/>
              </a:ext>
            </a:extLst>
          </a:blip>
          <a:srcRect l="-5321" r="-5321"/>
          <a:stretch>
            <a:fillRect/>
          </a:stretch>
        </p:blipFill>
        <p:spPr>
          <a:xfrm>
            <a:off x="125413" y="1417638"/>
            <a:ext cx="9075737" cy="4991100"/>
          </a:xfrm>
          <a:prstGeom prst="rect">
            <a:avLst/>
          </a:prstGeom>
        </p:spPr>
      </p:pic>
    </p:spTree>
    <p:extLst>
      <p:ext uri="{BB962C8B-B14F-4D97-AF65-F5344CB8AC3E}">
        <p14:creationId xmlns:p14="http://schemas.microsoft.com/office/powerpoint/2010/main" val="3270982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Schemes (Objectives 4&amp;5)</a:t>
            </a:r>
          </a:p>
        </p:txBody>
      </p:sp>
      <p:sp>
        <p:nvSpPr>
          <p:cNvPr id="3" name="Content Placeholder 2"/>
          <p:cNvSpPr>
            <a:spLocks noGrp="1"/>
          </p:cNvSpPr>
          <p:nvPr>
            <p:ph idx="1"/>
          </p:nvPr>
        </p:nvSpPr>
        <p:spPr>
          <a:xfrm>
            <a:off x="457200" y="1888404"/>
            <a:ext cx="8229600" cy="4588595"/>
          </a:xfrm>
        </p:spPr>
        <p:txBody>
          <a:bodyPr/>
          <a:lstStyle/>
          <a:p>
            <a:r>
              <a:rPr lang="en-US" sz="3500" dirty="0"/>
              <a:t>Rubric used to assess IB labs</a:t>
            </a:r>
          </a:p>
          <a:p>
            <a:endParaRPr lang="en-US" dirty="0"/>
          </a:p>
          <a:p>
            <a:endParaRPr lang="en-US" dirty="0"/>
          </a:p>
          <a:p>
            <a:endParaRPr lang="en-US" dirty="0"/>
          </a:p>
          <a:p>
            <a:r>
              <a:rPr lang="en-US" sz="3500" dirty="0"/>
              <a:t>9</a:t>
            </a:r>
            <a:r>
              <a:rPr lang="en-US" sz="3500" baseline="30000" dirty="0"/>
              <a:t>th</a:t>
            </a:r>
            <a:r>
              <a:rPr lang="en-US" sz="3500" dirty="0"/>
              <a:t> graders will only focus on 2 parts of the rubric:  Exploration and Analysis</a:t>
            </a:r>
          </a:p>
          <a:p>
            <a:endParaRPr lang="en-US" dirty="0"/>
          </a:p>
          <a:p>
            <a:pPr marL="0" indent="0">
              <a:buNone/>
            </a:pPr>
            <a:endParaRPr lang="en-US" dirty="0"/>
          </a:p>
        </p:txBody>
      </p:sp>
      <p:pic>
        <p:nvPicPr>
          <p:cNvPr id="6" name="Picture 5" descr="Screen Shot 2015-07-20 at 10.51.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3847"/>
            <a:ext cx="9144000" cy="600281"/>
          </a:xfrm>
          <a:prstGeom prst="rect">
            <a:avLst/>
          </a:prstGeom>
        </p:spPr>
      </p:pic>
    </p:spTree>
    <p:extLst>
      <p:ext uri="{BB962C8B-B14F-4D97-AF65-F5344CB8AC3E}">
        <p14:creationId xmlns:p14="http://schemas.microsoft.com/office/powerpoint/2010/main" val="3016055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274638"/>
            <a:ext cx="8229600" cy="874712"/>
          </a:xfrm>
        </p:spPr>
        <p:txBody>
          <a:bodyPr/>
          <a:lstStyle/>
          <a:p>
            <a:pPr eaLnBrk="1" hangingPunct="1"/>
            <a:r>
              <a:rPr lang="en-US">
                <a:latin typeface="Calibri" charset="0"/>
                <a:ea typeface="ＭＳ Ｐゴシック" charset="0"/>
                <a:cs typeface="ＭＳ Ｐゴシック" charset="0"/>
              </a:rPr>
              <a:t>Exploration</a:t>
            </a:r>
          </a:p>
        </p:txBody>
      </p:sp>
      <p:graphicFrame>
        <p:nvGraphicFramePr>
          <p:cNvPr id="14338" name="Object 1"/>
          <p:cNvGraphicFramePr>
            <a:graphicFrameLocks noChangeAspect="1"/>
          </p:cNvGraphicFramePr>
          <p:nvPr/>
        </p:nvGraphicFramePr>
        <p:xfrm>
          <a:off x="379413" y="1149350"/>
          <a:ext cx="8307387" cy="5572125"/>
        </p:xfrm>
        <a:graphic>
          <a:graphicData uri="http://schemas.openxmlformats.org/presentationml/2006/ole">
            <mc:AlternateContent xmlns:mc="http://schemas.openxmlformats.org/markup-compatibility/2006">
              <mc:Choice xmlns:v="urn:schemas-microsoft-com:vml" Requires="v">
                <p:oleObj spid="_x0000_s70727" name="Document" r:id="rId3" imgW="7099039" imgH="4762325" progId="Word.Document.12">
                  <p:embed/>
                </p:oleObj>
              </mc:Choice>
              <mc:Fallback>
                <p:oleObj name="Document" r:id="rId3" imgW="7099039" imgH="4762325"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1149350"/>
                        <a:ext cx="8307387" cy="557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4040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Exploration Checklist</a:t>
            </a:r>
          </a:p>
        </p:txBody>
      </p:sp>
      <p:sp>
        <p:nvSpPr>
          <p:cNvPr id="3" name="Content Placeholder 2"/>
          <p:cNvSpPr>
            <a:spLocks noGrp="1"/>
          </p:cNvSpPr>
          <p:nvPr>
            <p:ph idx="1"/>
          </p:nvPr>
        </p:nvSpPr>
        <p:spPr/>
        <p:txBody>
          <a:bodyPr>
            <a:normAutofit fontScale="55000" lnSpcReduction="20000"/>
          </a:bodyPr>
          <a:lstStyle/>
          <a:p>
            <a:r>
              <a:rPr lang="en-US" dirty="0"/>
              <a:t>____ Focused research question or problem-- may include a clear hypothesis</a:t>
            </a:r>
          </a:p>
          <a:p>
            <a:r>
              <a:rPr lang="en-US" dirty="0"/>
              <a:t>____ Introduction describes current knowledge on topic and provides clear overview of this </a:t>
            </a:r>
          </a:p>
          <a:p>
            <a:pPr marL="0" indent="0">
              <a:buNone/>
            </a:pPr>
            <a:r>
              <a:rPr lang="en-US" dirty="0"/>
              <a:t>	investigation</a:t>
            </a:r>
          </a:p>
          <a:p>
            <a:r>
              <a:rPr lang="en-US" dirty="0"/>
              <a:t>____ Independent variable (I.V.) &amp; Dependent variable is (D.V.) are identified and quantitative  </a:t>
            </a:r>
          </a:p>
          <a:p>
            <a:r>
              <a:rPr lang="en-US" dirty="0"/>
              <a:t>____ Controlled variable(s) is/are identified and justified</a:t>
            </a:r>
          </a:p>
          <a:p>
            <a:r>
              <a:rPr lang="en-US" dirty="0"/>
              <a:t>____ Materials list is provided </a:t>
            </a:r>
          </a:p>
          <a:p>
            <a:r>
              <a:rPr lang="en-US" dirty="0"/>
              <a:t>____ Safety, ethical or environmental considerations are described </a:t>
            </a:r>
          </a:p>
          <a:p>
            <a:r>
              <a:rPr lang="en-US" dirty="0"/>
              <a:t>____ Method describes how the I.V. will be manipulated—should include description of </a:t>
            </a:r>
            <a:br>
              <a:rPr lang="en-US" dirty="0"/>
            </a:br>
            <a:r>
              <a:rPr lang="en-US" dirty="0"/>
              <a:t>	sample sizes, trials &amp; replicates</a:t>
            </a:r>
          </a:p>
          <a:p>
            <a:r>
              <a:rPr lang="en-US" dirty="0"/>
              <a:t>____ Method describes how controlled variables are held constant—needs to be clear and </a:t>
            </a:r>
            <a:br>
              <a:rPr lang="en-US" dirty="0"/>
            </a:br>
            <a:r>
              <a:rPr lang="en-US" dirty="0"/>
              <a:t>	concise </a:t>
            </a:r>
          </a:p>
          <a:p>
            <a:r>
              <a:rPr lang="en-US" dirty="0"/>
              <a:t>____ Describe apparatus &amp; setup and/or provides a diagram/picture with annotations—</a:t>
            </a:r>
            <a:br>
              <a:rPr lang="en-US" dirty="0"/>
            </a:br>
            <a:r>
              <a:rPr lang="en-US" dirty="0"/>
              <a:t>	including materials specific to the </a:t>
            </a:r>
          </a:p>
          <a:p>
            <a:r>
              <a:rPr lang="en-US" dirty="0"/>
              <a:t>          investigation </a:t>
            </a:r>
          </a:p>
          <a:p>
            <a:r>
              <a:rPr lang="en-US" dirty="0"/>
              <a:t>____ If applicable, cite reference for standard collection procedure—use CBE/CSE, MLA or </a:t>
            </a:r>
            <a:br>
              <a:rPr lang="en-US" dirty="0"/>
            </a:br>
            <a:r>
              <a:rPr lang="en-US" dirty="0"/>
              <a:t>	APA </a:t>
            </a:r>
          </a:p>
          <a:p>
            <a:r>
              <a:rPr lang="en-US" dirty="0"/>
              <a:t>____ Methods are not written in person-point-of-view </a:t>
            </a:r>
          </a:p>
          <a:p>
            <a:r>
              <a:rPr lang="en-US" dirty="0"/>
              <a:t>____ Method describes how the D.V. will be measured</a:t>
            </a:r>
          </a:p>
          <a:p>
            <a:r>
              <a:rPr lang="en-US" dirty="0"/>
              <a:t>____ Method describes how data will be collected/measured </a:t>
            </a:r>
          </a:p>
          <a:p>
            <a:r>
              <a:rPr lang="en-US" dirty="0"/>
              <a:t>____ Method provides for collection of sufficient data points (5 recommended) </a:t>
            </a:r>
          </a:p>
          <a:p>
            <a:r>
              <a:rPr lang="en-US" dirty="0"/>
              <a:t>____ Method provides for replication of data points (3-5 replicates per data point / consistent </a:t>
            </a:r>
            <a:br>
              <a:rPr lang="en-US" dirty="0"/>
            </a:br>
            <a:r>
              <a:rPr lang="en-US" dirty="0"/>
              <a:t>	results are met)  </a:t>
            </a:r>
          </a:p>
          <a:p>
            <a:pPr marL="0" indent="0">
              <a:buNone/>
            </a:pPr>
            <a:endParaRPr lang="en-US" dirty="0"/>
          </a:p>
        </p:txBody>
      </p:sp>
    </p:spTree>
    <p:extLst>
      <p:ext uri="{BB962C8B-B14F-4D97-AF65-F5344CB8AC3E}">
        <p14:creationId xmlns:p14="http://schemas.microsoft.com/office/powerpoint/2010/main" val="31372814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Analysis</a:t>
            </a:r>
          </a:p>
        </p:txBody>
      </p:sp>
      <p:pic>
        <p:nvPicPr>
          <p:cNvPr id="31746" name="Picture 3" descr="Screen Shot 2015-04-23 at 8.08.36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1609725"/>
            <a:ext cx="8720137" cy="466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582141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Checklist</a:t>
            </a:r>
          </a:p>
        </p:txBody>
      </p:sp>
      <p:sp>
        <p:nvSpPr>
          <p:cNvPr id="3" name="Content Placeholder 2"/>
          <p:cNvSpPr>
            <a:spLocks noGrp="1"/>
          </p:cNvSpPr>
          <p:nvPr>
            <p:ph idx="1"/>
          </p:nvPr>
        </p:nvSpPr>
        <p:spPr/>
        <p:txBody>
          <a:bodyPr>
            <a:normAutofit fontScale="62500" lnSpcReduction="20000"/>
          </a:bodyPr>
          <a:lstStyle/>
          <a:p>
            <a:r>
              <a:rPr lang="en-US" sz="2200" dirty="0"/>
              <a:t>____ all relevant raw data has been included—both quantitative &amp; qualitative </a:t>
            </a:r>
          </a:p>
          <a:p>
            <a:r>
              <a:rPr lang="en-US" sz="2200" dirty="0"/>
              <a:t>____ uncertainties of measures are identified </a:t>
            </a:r>
          </a:p>
          <a:p>
            <a:r>
              <a:rPr lang="en-US" sz="2200" dirty="0"/>
              <a:t>____ data is collected into tables with:</a:t>
            </a:r>
          </a:p>
          <a:p>
            <a:pPr lvl="1"/>
            <a:r>
              <a:rPr lang="en-US" sz="2200" dirty="0"/>
              <a:t>I.V. values and trials/replicates are identified</a:t>
            </a:r>
          </a:p>
          <a:p>
            <a:pPr lvl="1"/>
            <a:r>
              <a:rPr lang="en-US" sz="2200" dirty="0"/>
              <a:t>Cells contain only one value</a:t>
            </a:r>
          </a:p>
          <a:p>
            <a:pPr lvl="1"/>
            <a:r>
              <a:rPr lang="en-US" sz="2200" dirty="0"/>
              <a:t>Values are aligned (by decimal point)</a:t>
            </a:r>
          </a:p>
          <a:p>
            <a:r>
              <a:rPr lang="en-US" sz="2200" dirty="0"/>
              <a:t>____ data tables contain headings—both table title and columns/rows </a:t>
            </a:r>
          </a:p>
          <a:p>
            <a:r>
              <a:rPr lang="en-US" sz="2200" dirty="0"/>
              <a:t>____ all measurements contain units and uncertainties (written in the column heading)-</a:t>
            </a:r>
          </a:p>
          <a:p>
            <a:r>
              <a:rPr lang="en-US" sz="2200" dirty="0"/>
              <a:t>____ measures and uncertainties have the same significance (same place)- </a:t>
            </a:r>
          </a:p>
          <a:p>
            <a:r>
              <a:rPr lang="en-US" sz="2200" dirty="0"/>
              <a:t>____ all raw data has been completely processed (e.g. calculations, graphed and statistical analyses </a:t>
            </a:r>
            <a:br>
              <a:rPr lang="en-US" sz="2200" dirty="0"/>
            </a:br>
            <a:r>
              <a:rPr lang="en-US" sz="2200" dirty="0"/>
              <a:t>	performed)</a:t>
            </a:r>
          </a:p>
          <a:p>
            <a:r>
              <a:rPr lang="en-US" sz="2200" dirty="0"/>
              <a:t>____ sample calculations are present &amp; clearly explained- </a:t>
            </a:r>
          </a:p>
          <a:p>
            <a:pPr lvl="1"/>
            <a:r>
              <a:rPr lang="en-US" sz="2200" dirty="0"/>
              <a:t>standard calculations need not be shown but referenced (e.g. sum, mean, &amp; standard deviation)</a:t>
            </a:r>
          </a:p>
          <a:p>
            <a:r>
              <a:rPr lang="en-US" sz="2200" dirty="0"/>
              <a:t>____ calculations show propagation of uncertainty (addition/subtraction vs. multiplication/division)- </a:t>
            </a:r>
          </a:p>
          <a:p>
            <a:r>
              <a:rPr lang="en-US" sz="2200" dirty="0"/>
              <a:t>____ a suitable format (graphs/tables) shows the relationship between I.V. &amp; D.V. </a:t>
            </a:r>
          </a:p>
          <a:p>
            <a:r>
              <a:rPr lang="en-US" sz="2200" dirty="0"/>
              <a:t>____ graphs/tables have proper titles—identifying the variables included in the table</a:t>
            </a:r>
          </a:p>
          <a:p>
            <a:r>
              <a:rPr lang="en-US" sz="2200" dirty="0"/>
              <a:t>____ graphs have appropriate scales, labeled axes with units &amp; uncertainties and accurately plotted data </a:t>
            </a:r>
          </a:p>
          <a:p>
            <a:pPr lvl="1"/>
            <a:r>
              <a:rPr lang="en-US" sz="2200" dirty="0"/>
              <a:t>A suitable best fit line/curve with appropriate equation is present</a:t>
            </a:r>
          </a:p>
          <a:p>
            <a:r>
              <a:rPr lang="en-US" sz="2200" dirty="0"/>
              <a:t>____ tables/graphs have annotations describing graphical relationships </a:t>
            </a:r>
          </a:p>
          <a:p>
            <a:r>
              <a:rPr lang="en-US" sz="2200" dirty="0"/>
              <a:t>____ statistical analyses of error is incorporated when prompted (e.g. standard deviation, error bars, max./min. slopes) </a:t>
            </a:r>
          </a:p>
          <a:p>
            <a:pPr marL="0" indent="0">
              <a:buNone/>
            </a:pPr>
            <a:endParaRPr lang="en-US" dirty="0"/>
          </a:p>
        </p:txBody>
      </p:sp>
    </p:spTree>
    <p:extLst>
      <p:ext uri="{BB962C8B-B14F-4D97-AF65-F5344CB8AC3E}">
        <p14:creationId xmlns:p14="http://schemas.microsoft.com/office/powerpoint/2010/main" val="17181192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p:txBody>
          <a:bodyPr>
            <a:normAutofit/>
          </a:bodyPr>
          <a:lstStyle/>
          <a:p>
            <a:r>
              <a:rPr lang="en-US" sz="2500" dirty="0"/>
              <a:t>Outline the design of a lab relating two variables…</a:t>
            </a:r>
          </a:p>
          <a:p>
            <a:pPr lvl="1"/>
            <a:r>
              <a:rPr lang="en-US" sz="2500" dirty="0"/>
              <a:t>Correlation – statistical link or association between two variables</a:t>
            </a:r>
          </a:p>
          <a:p>
            <a:pPr lvl="2"/>
            <a:r>
              <a:rPr lang="en-US" sz="2500" dirty="0"/>
              <a:t>EX: families that eat dinner together have a decreased risk of drug addiction,</a:t>
            </a:r>
          </a:p>
          <a:p>
            <a:pPr lvl="1"/>
            <a:r>
              <a:rPr lang="en-US" sz="2500" dirty="0"/>
              <a:t>Causation – one factor causing another</a:t>
            </a:r>
          </a:p>
          <a:p>
            <a:pPr lvl="2"/>
            <a:r>
              <a:rPr lang="en-US" sz="2500" dirty="0"/>
              <a:t>EX: smoking causes lung cancer</a:t>
            </a:r>
          </a:p>
          <a:p>
            <a:pPr lvl="1"/>
            <a:r>
              <a:rPr lang="en-US" sz="2500" dirty="0"/>
              <a:t>Be sure your variables are measurable and have some sort of causal relationship.  Include a title, question, hypothesis, materials, and procedure</a:t>
            </a:r>
          </a:p>
          <a:p>
            <a:r>
              <a:rPr lang="en-US" sz="2500" dirty="0"/>
              <a:t>Read Pink Packet…</a:t>
            </a:r>
          </a:p>
        </p:txBody>
      </p:sp>
    </p:spTree>
    <p:extLst>
      <p:ext uri="{BB962C8B-B14F-4D97-AF65-F5344CB8AC3E}">
        <p14:creationId xmlns:p14="http://schemas.microsoft.com/office/powerpoint/2010/main" val="265662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 vs. Inferences 3</a:t>
            </a:r>
          </a:p>
        </p:txBody>
      </p:sp>
      <p:pic>
        <p:nvPicPr>
          <p:cNvPr id="4" name="Picture 3" descr="IMAG06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022" y="1524000"/>
            <a:ext cx="7112000" cy="533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13177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Evidence</a:t>
            </a:r>
          </a:p>
        </p:txBody>
      </p:sp>
      <p:sp>
        <p:nvSpPr>
          <p:cNvPr id="3" name="Content Placeholder 2"/>
          <p:cNvSpPr>
            <a:spLocks noGrp="1"/>
          </p:cNvSpPr>
          <p:nvPr>
            <p:ph idx="1"/>
          </p:nvPr>
        </p:nvSpPr>
        <p:spPr/>
        <p:txBody>
          <a:bodyPr>
            <a:normAutofit fontScale="92500" lnSpcReduction="10000"/>
          </a:bodyPr>
          <a:lstStyle/>
          <a:p>
            <a:r>
              <a:rPr lang="en-US" sz="2500" dirty="0">
                <a:latin typeface="Arial (body)"/>
                <a:cs typeface="Arial (body)"/>
              </a:rPr>
              <a:t>Evidence is used to develop theories, generalize data to form laws, and propose hypotheses.</a:t>
            </a:r>
          </a:p>
          <a:p>
            <a:r>
              <a:rPr lang="en-US" sz="2500" b="1" u="sng" dirty="0">
                <a:latin typeface="Arial (body)"/>
                <a:cs typeface="Arial (body)"/>
              </a:rPr>
              <a:t>Theory</a:t>
            </a:r>
            <a:r>
              <a:rPr lang="en-US" sz="2500" dirty="0">
                <a:latin typeface="Arial (body)"/>
                <a:cs typeface="Arial (body)"/>
              </a:rPr>
              <a:t> –well-tested </a:t>
            </a:r>
            <a:r>
              <a:rPr lang="en-US" sz="2500" b="1" u="sng" dirty="0">
                <a:latin typeface="Arial (body)"/>
                <a:cs typeface="Arial (body)"/>
              </a:rPr>
              <a:t>explanation</a:t>
            </a:r>
            <a:r>
              <a:rPr lang="en-US" sz="2500" dirty="0">
                <a:latin typeface="Arial (body)"/>
                <a:cs typeface="Arial (body)"/>
              </a:rPr>
              <a:t> of things or events based on knowledge gained from many observations and investigations</a:t>
            </a:r>
          </a:p>
          <a:p>
            <a:pPr lvl="1"/>
            <a:r>
              <a:rPr lang="en-US" sz="2500" dirty="0">
                <a:latin typeface="Arial (body)"/>
                <a:cs typeface="Arial (body)"/>
              </a:rPr>
              <a:t>Can theories change?  What about if you get the same results over and over?</a:t>
            </a:r>
          </a:p>
          <a:p>
            <a:r>
              <a:rPr lang="en-US" sz="2500" b="1" u="sng" dirty="0">
                <a:latin typeface="Arial (body)"/>
                <a:cs typeface="Arial (body)"/>
              </a:rPr>
              <a:t>Law</a:t>
            </a:r>
            <a:r>
              <a:rPr lang="en-US" sz="2500" dirty="0">
                <a:latin typeface="Arial (body)"/>
                <a:cs typeface="Arial (body)"/>
              </a:rPr>
              <a:t> – a statement about </a:t>
            </a:r>
            <a:r>
              <a:rPr lang="en-US" sz="2500" b="1" u="sng" dirty="0">
                <a:latin typeface="Arial (body)"/>
                <a:cs typeface="Arial (body)"/>
              </a:rPr>
              <a:t>what happens in nature </a:t>
            </a:r>
            <a:r>
              <a:rPr lang="en-US" sz="2500" dirty="0">
                <a:latin typeface="Arial (body)"/>
                <a:cs typeface="Arial (body)"/>
              </a:rPr>
              <a:t>and that seems to be true all the time</a:t>
            </a:r>
          </a:p>
          <a:p>
            <a:pPr lvl="1"/>
            <a:r>
              <a:rPr lang="en-US" sz="2500" dirty="0">
                <a:latin typeface="Arial (body)"/>
                <a:cs typeface="Arial (body)"/>
              </a:rPr>
              <a:t>Tell you what will happen, but don</a:t>
            </a:r>
            <a:r>
              <a:rPr lang="ja-JP" altLang="en-US" sz="2500" dirty="0">
                <a:latin typeface="Arial (body)"/>
                <a:cs typeface="Arial (body)"/>
              </a:rPr>
              <a:t>’</a:t>
            </a:r>
            <a:r>
              <a:rPr lang="en-US" altLang="ja-JP" sz="2500" dirty="0">
                <a:latin typeface="Arial (body)"/>
                <a:cs typeface="Arial (body)"/>
              </a:rPr>
              <a:t>t always explain why or how something happens</a:t>
            </a:r>
          </a:p>
          <a:p>
            <a:r>
              <a:rPr lang="en-US" altLang="ja-JP" sz="2500" dirty="0">
                <a:latin typeface="Arial (body)"/>
                <a:cs typeface="Arial (body)"/>
              </a:rPr>
              <a:t>Hypothesis – explanatory statement that could be true or false, and suggests a relationship between two factors.</a:t>
            </a:r>
          </a:p>
          <a:p>
            <a:endParaRPr lang="en-US" dirty="0"/>
          </a:p>
        </p:txBody>
      </p:sp>
    </p:spTree>
    <p:extLst>
      <p:ext uri="{BB962C8B-B14F-4D97-AF65-F5344CB8AC3E}">
        <p14:creationId xmlns:p14="http://schemas.microsoft.com/office/powerpoint/2010/main" val="281971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122238"/>
            <a:ext cx="7954963" cy="1295400"/>
          </a:xfrm>
        </p:spPr>
        <p:txBody>
          <a:bodyPr/>
          <a:lstStyle/>
          <a:p>
            <a:pPr eaLnBrk="1" hangingPunct="1"/>
            <a:endParaRPr lang="en-US" sz="3600" dirty="0">
              <a:latin typeface="News Gothic MT" charset="0"/>
            </a:endParaRPr>
          </a:p>
        </p:txBody>
      </p:sp>
      <p:sp>
        <p:nvSpPr>
          <p:cNvPr id="51202" name="Content Placeholder 2"/>
          <p:cNvSpPr txBox="1">
            <a:spLocks/>
          </p:cNvSpPr>
          <p:nvPr/>
        </p:nvSpPr>
        <p:spPr bwMode="auto">
          <a:xfrm>
            <a:off x="549275" y="1600200"/>
            <a:ext cx="8042275"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9250" indent="-3492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ts val="2000"/>
              </a:spcBef>
              <a:buClr>
                <a:srgbClr val="6FB7D7"/>
              </a:buClr>
              <a:buSzPct val="110000"/>
              <a:buFont typeface="Wingdings 2" charset="0"/>
              <a:buNone/>
            </a:pPr>
            <a:endParaRPr lang="en-US" dirty="0">
              <a:solidFill>
                <a:srgbClr val="595959"/>
              </a:solidFill>
              <a:latin typeface="News Gothic MT" charset="0"/>
            </a:endParaRPr>
          </a:p>
          <a:p>
            <a:pPr defTabSz="914400" eaLnBrk="1" hangingPunct="1">
              <a:spcBef>
                <a:spcPts val="2000"/>
              </a:spcBef>
              <a:buClr>
                <a:srgbClr val="6FB7D7"/>
              </a:buClr>
              <a:buSzPct val="110000"/>
              <a:buFont typeface="Wingdings 2" charset="0"/>
              <a:buNone/>
            </a:pPr>
            <a:endParaRPr lang="en-US" dirty="0">
              <a:solidFill>
                <a:srgbClr val="595959"/>
              </a:solidFill>
              <a:latin typeface="News Gothic MT" charset="0"/>
            </a:endParaRPr>
          </a:p>
          <a:p>
            <a:pPr defTabSz="914400" eaLnBrk="1" hangingPunct="1">
              <a:spcBef>
                <a:spcPts val="2000"/>
              </a:spcBef>
              <a:buClr>
                <a:srgbClr val="6FB7D7"/>
              </a:buClr>
              <a:buSzPct val="110000"/>
              <a:buFont typeface="Wingdings 2" charset="0"/>
              <a:buNone/>
            </a:pPr>
            <a:endParaRPr lang="en-US" dirty="0">
              <a:solidFill>
                <a:srgbClr val="595959"/>
              </a:solidFill>
              <a:latin typeface="News Gothic MT" charset="0"/>
            </a:endParaRPr>
          </a:p>
          <a:p>
            <a:pPr defTabSz="914400" eaLnBrk="1" hangingPunct="1">
              <a:spcBef>
                <a:spcPts val="2000"/>
              </a:spcBef>
              <a:buClr>
                <a:srgbClr val="6FB7D7"/>
              </a:buClr>
              <a:buSzPct val="110000"/>
              <a:buFont typeface="Wingdings 2" charset="0"/>
              <a:buNone/>
            </a:pPr>
            <a:r>
              <a:rPr lang="en-US" dirty="0">
                <a:solidFill>
                  <a:srgbClr val="595959"/>
                </a:solidFill>
                <a:latin typeface="News Gothic MT" charset="0"/>
              </a:rPr>
              <a:t>Talk about these images in terms of precision and accuracy.</a:t>
            </a:r>
          </a:p>
          <a:p>
            <a:pPr defTabSz="914400" eaLnBrk="1" hangingPunct="1">
              <a:spcBef>
                <a:spcPts val="2000"/>
              </a:spcBef>
              <a:buClr>
                <a:srgbClr val="6FB7D7"/>
              </a:buClr>
              <a:buSzPct val="110000"/>
              <a:buFont typeface="Wingdings 2" charset="0"/>
              <a:buNone/>
            </a:pPr>
            <a:endParaRPr lang="en-US" dirty="0">
              <a:solidFill>
                <a:srgbClr val="595959"/>
              </a:solidFill>
              <a:latin typeface="News Gothic MT" charset="0"/>
            </a:endParaRPr>
          </a:p>
        </p:txBody>
      </p:sp>
      <p:pic>
        <p:nvPicPr>
          <p:cNvPr id="4" name="Picture 3"/>
          <p:cNvPicPr>
            <a:picLocks noChangeAspect="1"/>
          </p:cNvPicPr>
          <p:nvPr/>
        </p:nvPicPr>
        <p:blipFill rotWithShape="1">
          <a:blip r:embed="rId2"/>
          <a:srcRect b="21901"/>
          <a:stretch/>
        </p:blipFill>
        <p:spPr>
          <a:xfrm>
            <a:off x="1461043" y="1600200"/>
            <a:ext cx="6321435" cy="1552726"/>
          </a:xfrm>
          <a:prstGeom prst="rect">
            <a:avLst/>
          </a:prstGeom>
        </p:spPr>
      </p:pic>
    </p:spTree>
    <p:extLst>
      <p:ext uri="{BB962C8B-B14F-4D97-AF65-F5344CB8AC3E}">
        <p14:creationId xmlns:p14="http://schemas.microsoft.com/office/powerpoint/2010/main" val="2505101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collecting evidence or data…</a:t>
            </a:r>
          </a:p>
        </p:txBody>
      </p:sp>
      <p:sp>
        <p:nvSpPr>
          <p:cNvPr id="3" name="Content Placeholder 2"/>
          <p:cNvSpPr>
            <a:spLocks noGrp="1"/>
          </p:cNvSpPr>
          <p:nvPr>
            <p:ph idx="1"/>
          </p:nvPr>
        </p:nvSpPr>
        <p:spPr/>
        <p:txBody>
          <a:bodyPr/>
          <a:lstStyle/>
          <a:p>
            <a:r>
              <a:rPr lang="en-US" dirty="0"/>
              <a:t>Which is more important:  accuracy or precision?</a:t>
            </a:r>
          </a:p>
          <a:p>
            <a:pPr lvl="1"/>
            <a:r>
              <a:rPr lang="en-US" dirty="0"/>
              <a:t>Why??</a:t>
            </a:r>
          </a:p>
          <a:p>
            <a:r>
              <a:rPr lang="en-US" dirty="0"/>
              <a:t>Define both terms.</a:t>
            </a:r>
          </a:p>
          <a:p>
            <a:r>
              <a:rPr lang="en-US" dirty="0"/>
              <a:t>Sketch four archery targets and label: </a:t>
            </a:r>
          </a:p>
          <a:p>
            <a:pPr lvl="1"/>
            <a:r>
              <a:rPr lang="en-US" dirty="0"/>
              <a:t>High precision, High accuracy</a:t>
            </a:r>
          </a:p>
          <a:p>
            <a:pPr lvl="1"/>
            <a:r>
              <a:rPr lang="en-US" dirty="0"/>
              <a:t>High precision, Low accuracy</a:t>
            </a:r>
          </a:p>
          <a:p>
            <a:pPr lvl="1"/>
            <a:r>
              <a:rPr lang="en-US" dirty="0"/>
              <a:t>Low precision, High accuracy</a:t>
            </a:r>
          </a:p>
          <a:p>
            <a:pPr lvl="1"/>
            <a:r>
              <a:rPr lang="en-US" dirty="0"/>
              <a:t>Low precision, Low accuracy</a:t>
            </a:r>
          </a:p>
        </p:txBody>
      </p:sp>
      <p:pic>
        <p:nvPicPr>
          <p:cNvPr id="4" name="Picture 3"/>
          <p:cNvPicPr>
            <a:picLocks noChangeAspect="1"/>
          </p:cNvPicPr>
          <p:nvPr/>
        </p:nvPicPr>
        <p:blipFill>
          <a:blip r:embed="rId3"/>
          <a:stretch>
            <a:fillRect/>
          </a:stretch>
        </p:blipFill>
        <p:spPr>
          <a:xfrm>
            <a:off x="918913" y="5391809"/>
            <a:ext cx="1254549" cy="1254549"/>
          </a:xfrm>
          <a:prstGeom prst="rect">
            <a:avLst/>
          </a:prstGeom>
        </p:spPr>
      </p:pic>
      <p:pic>
        <p:nvPicPr>
          <p:cNvPr id="5" name="Picture 4"/>
          <p:cNvPicPr>
            <a:picLocks noChangeAspect="1"/>
          </p:cNvPicPr>
          <p:nvPr/>
        </p:nvPicPr>
        <p:blipFill>
          <a:blip r:embed="rId3"/>
          <a:stretch>
            <a:fillRect/>
          </a:stretch>
        </p:blipFill>
        <p:spPr>
          <a:xfrm>
            <a:off x="2888908" y="5391809"/>
            <a:ext cx="1254549" cy="1254549"/>
          </a:xfrm>
          <a:prstGeom prst="rect">
            <a:avLst/>
          </a:prstGeom>
        </p:spPr>
      </p:pic>
      <p:pic>
        <p:nvPicPr>
          <p:cNvPr id="6" name="Picture 5"/>
          <p:cNvPicPr>
            <a:picLocks noChangeAspect="1"/>
          </p:cNvPicPr>
          <p:nvPr/>
        </p:nvPicPr>
        <p:blipFill>
          <a:blip r:embed="rId3"/>
          <a:stretch>
            <a:fillRect/>
          </a:stretch>
        </p:blipFill>
        <p:spPr>
          <a:xfrm>
            <a:off x="4759310" y="5391809"/>
            <a:ext cx="1254549" cy="1254549"/>
          </a:xfrm>
          <a:prstGeom prst="rect">
            <a:avLst/>
          </a:prstGeom>
        </p:spPr>
      </p:pic>
      <p:pic>
        <p:nvPicPr>
          <p:cNvPr id="7" name="Picture 6"/>
          <p:cNvPicPr>
            <a:picLocks noChangeAspect="1"/>
          </p:cNvPicPr>
          <p:nvPr/>
        </p:nvPicPr>
        <p:blipFill>
          <a:blip r:embed="rId3"/>
          <a:stretch>
            <a:fillRect/>
          </a:stretch>
        </p:blipFill>
        <p:spPr>
          <a:xfrm>
            <a:off x="6729306" y="5391809"/>
            <a:ext cx="1254549" cy="1254549"/>
          </a:xfrm>
          <a:prstGeom prst="rect">
            <a:avLst/>
          </a:prstGeom>
        </p:spPr>
      </p:pic>
    </p:spTree>
    <p:extLst>
      <p:ext uri="{BB962C8B-B14F-4D97-AF65-F5344CB8AC3E}">
        <p14:creationId xmlns:p14="http://schemas.microsoft.com/office/powerpoint/2010/main" val="18937057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GUID" val="D707F4DA2FFA44B0B2C35F7BFA940927"/>
  <p:tag name="SLIDEID" val="D707F4DA2FFA44B0B2C35F7BFA940927"/>
  <p:tag name="SLIDEORDER" val="1"/>
  <p:tag name="SLIDETYPE" val="Q"/>
  <p:tag name="DEMOGRAPHIC" val="False"/>
  <p:tag name="SPEEDSCORING" val="False"/>
  <p:tag name="VALUES" val="Correct¤Incorrect"/>
  <p:tag name="QUESTIONALIAS" val="Is this relation a function?{(1,3), (2,3), (3,3)}"/>
  <p:tag name="ANSWERSALIAS" val="Yes¤No"/>
  <p:tag name="TOTALRESPONSES" val="32"/>
  <p:tag name="SLICED" val="False"/>
  <p:tag name="RESPONSES" val="COM12,1,32,1;1;2;2;1;2;1;2;1;2;2;1;1;1;1;2;1;1;1;1;2;2;1;2;2;2;2;2;2;2;1;2;"/>
  <p:tag name="CHARTSTRINGSTD" val="15 17"/>
  <p:tag name="CHARTSTRINGREV" val="17 15"/>
  <p:tag name="CHARTSTRINGSTDPER" val="0.46875 0.53125"/>
  <p:tag name="CHARTSTRINGREVPER" val="0.53125 0.46875"/>
  <p:tag name="RESPONSESGATHERED"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167314</TotalTime>
  <Words>3803</Words>
  <Application>Microsoft Macintosh PowerPoint</Application>
  <PresentationFormat>On-screen Show (4:3)</PresentationFormat>
  <Paragraphs>492</Paragraphs>
  <Slides>57</Slides>
  <Notes>35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57</vt:i4>
      </vt:variant>
    </vt:vector>
  </HeadingPairs>
  <TitlesOfParts>
    <vt:vector size="70" baseType="lpstr">
      <vt:lpstr>Arial (body)</vt:lpstr>
      <vt:lpstr>Arial</vt:lpstr>
      <vt:lpstr>Arial Black</vt:lpstr>
      <vt:lpstr>Calibri</vt:lpstr>
      <vt:lpstr>News Gothic MT</vt:lpstr>
      <vt:lpstr>Symbol</vt:lpstr>
      <vt:lpstr>Tahoma</vt:lpstr>
      <vt:lpstr>Times New Roman</vt:lpstr>
      <vt:lpstr>Wingdings 2</vt:lpstr>
      <vt:lpstr>Clarity</vt:lpstr>
      <vt:lpstr>Bitmap Image</vt:lpstr>
      <vt:lpstr>Equation</vt:lpstr>
      <vt:lpstr>Document</vt:lpstr>
      <vt:lpstr>Unit 1:   Nature Of Science</vt:lpstr>
      <vt:lpstr>Progression of Objectives 1 &amp; 2</vt:lpstr>
      <vt:lpstr>Nature of Science</vt:lpstr>
      <vt:lpstr>Observations vs. Inferences 1</vt:lpstr>
      <vt:lpstr>Observations vs. Inferences 2</vt:lpstr>
      <vt:lpstr>Observations vs. Inferences 3</vt:lpstr>
      <vt:lpstr>Purpose of Evidence</vt:lpstr>
      <vt:lpstr>PowerPoint Presentation</vt:lpstr>
      <vt:lpstr>When collecting evidence or data…</vt:lpstr>
      <vt:lpstr>PowerPoint Presentation</vt:lpstr>
      <vt:lpstr>Percent Error - Accuracy</vt:lpstr>
      <vt:lpstr>Standard Deviation - Precision</vt:lpstr>
      <vt:lpstr> </vt:lpstr>
      <vt:lpstr>Find Standard Deviation</vt:lpstr>
      <vt:lpstr>Recording the COMPLETE Measurement</vt:lpstr>
      <vt:lpstr>1.  The Measurement</vt:lpstr>
      <vt:lpstr>1.  The Number: Degree of Freedom</vt:lpstr>
      <vt:lpstr>1.  The Measurement:  DOF cont.</vt:lpstr>
      <vt:lpstr>1.  The Measurement:  DOF cont.</vt:lpstr>
      <vt:lpstr>2.  The Uncertainty</vt:lpstr>
      <vt:lpstr>Precision vs. Accuracy</vt:lpstr>
      <vt:lpstr>How big is the beetle?</vt:lpstr>
      <vt:lpstr>How big is the penny?</vt:lpstr>
      <vt:lpstr>3. Units - Systems of Measurement</vt:lpstr>
      <vt:lpstr>3. Units - Metric System &amp; SI</vt:lpstr>
      <vt:lpstr>3. SI Base Units</vt:lpstr>
      <vt:lpstr>3. SI Prefixes</vt:lpstr>
      <vt:lpstr>Significant Figures</vt:lpstr>
      <vt:lpstr>Counting Significant Figures</vt:lpstr>
      <vt:lpstr>Calculating With Sig Figs</vt:lpstr>
      <vt:lpstr>Dimensional Analysis</vt:lpstr>
      <vt:lpstr>“Staircase” Method</vt:lpstr>
      <vt:lpstr>“Staircase” Method: Example</vt:lpstr>
      <vt:lpstr>“Staircase” Method: Example</vt:lpstr>
      <vt:lpstr>Big Fat Fractions</vt:lpstr>
      <vt:lpstr>5 Steps to BFF</vt:lpstr>
      <vt:lpstr>BFF: Example</vt:lpstr>
      <vt:lpstr>BFF: Example</vt:lpstr>
      <vt:lpstr>BFF: Example</vt:lpstr>
      <vt:lpstr>Purpose of Evidence</vt:lpstr>
      <vt:lpstr>Ch 1.2: Using a Scientific Approach, pg 7-11 (Objectives 4&amp;5)</vt:lpstr>
      <vt:lpstr>Bubble Gum Example</vt:lpstr>
      <vt:lpstr>Group Discussion Questions</vt:lpstr>
      <vt:lpstr>PowerPoint Presentation</vt:lpstr>
      <vt:lpstr>1:  Recording raw data</vt:lpstr>
      <vt:lpstr>Parts of a Data Table</vt:lpstr>
      <vt:lpstr>2:  Processing Raw Data</vt:lpstr>
      <vt:lpstr>Data Table: Processed Data</vt:lpstr>
      <vt:lpstr>Chapter 1.4: Presenting Scientific Data, pg 22-25 (Objective 5)</vt:lpstr>
      <vt:lpstr>Parts of a Graph</vt:lpstr>
      <vt:lpstr>Parts of a Graph</vt:lpstr>
      <vt:lpstr>Mark Schemes (Objectives 4&amp;5)</vt:lpstr>
      <vt:lpstr>Exploration</vt:lpstr>
      <vt:lpstr>Exploration Checklist</vt:lpstr>
      <vt:lpstr>Analysis</vt:lpstr>
      <vt:lpstr>Analysis Checklist</vt:lpstr>
      <vt:lpstr>Homework</vt:lpstr>
    </vt:vector>
  </TitlesOfParts>
  <Company>LPS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Nature Of Science</dc:title>
  <dc:creator>LPS LPS</dc:creator>
  <cp:lastModifiedBy>Microsoft Office User</cp:lastModifiedBy>
  <cp:revision>129</cp:revision>
  <cp:lastPrinted>2016-08-16T12:24:41Z</cp:lastPrinted>
  <dcterms:created xsi:type="dcterms:W3CDTF">2014-08-17T16:29:12Z</dcterms:created>
  <dcterms:modified xsi:type="dcterms:W3CDTF">2020-08-31T11:05:35Z</dcterms:modified>
</cp:coreProperties>
</file>