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7"/>
    <p:restoredTop sz="83659"/>
  </p:normalViewPr>
  <p:slideViewPr>
    <p:cSldViewPr snapToGrid="0" snapToObjects="1">
      <p:cViewPr>
        <p:scale>
          <a:sx n="70" d="100"/>
          <a:sy n="70" d="100"/>
        </p:scale>
        <p:origin x="568"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66879-4FA3-BB4E-8AD9-40A299837A02}" type="datetimeFigureOut">
              <a:rPr lang="en-US" smtClean="0"/>
              <a:t>4/17/18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A38010-FFBB-6946-9473-F098FCB8AAAA}" type="slidenum">
              <a:rPr lang="en-US" smtClean="0"/>
              <a:t>‹#›</a:t>
            </a:fld>
            <a:endParaRPr lang="en-US"/>
          </a:p>
        </p:txBody>
      </p:sp>
    </p:spTree>
    <p:extLst>
      <p:ext uri="{BB962C8B-B14F-4D97-AF65-F5344CB8AC3E}">
        <p14:creationId xmlns:p14="http://schemas.microsoft.com/office/powerpoint/2010/main" val="1845520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biography.com/people/john-paul-ii-935565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Astrolabe – simple tool, 1 dimensional</a:t>
            </a:r>
          </a:p>
          <a:p>
            <a:r>
              <a:rPr lang="en-US" sz="1200" kern="1200" dirty="0" smtClean="0">
                <a:solidFill>
                  <a:schemeClr val="tx1"/>
                </a:solidFill>
                <a:effectLst/>
                <a:latin typeface="+mn-lt"/>
                <a:ea typeface="+mn-ea"/>
                <a:cs typeface="+mn-cs"/>
              </a:rPr>
              <a:t>Armillary sphere – 3D tool, specialized astrolabe</a:t>
            </a:r>
          </a:p>
          <a:p>
            <a:r>
              <a:rPr lang="en-US" sz="1200" kern="1200" dirty="0" smtClean="0">
                <a:solidFill>
                  <a:schemeClr val="tx1"/>
                </a:solidFill>
                <a:effectLst/>
                <a:latin typeface="+mn-lt"/>
                <a:ea typeface="+mn-ea"/>
                <a:cs typeface="+mn-cs"/>
              </a:rPr>
              <a:t>Sextant – part of armillary sphere</a:t>
            </a:r>
          </a:p>
          <a:p>
            <a:endParaRPr lang="en-US" dirty="0"/>
          </a:p>
        </p:txBody>
      </p:sp>
      <p:sp>
        <p:nvSpPr>
          <p:cNvPr id="4" name="Slide Number Placeholder 3"/>
          <p:cNvSpPr>
            <a:spLocks noGrp="1"/>
          </p:cNvSpPr>
          <p:nvPr>
            <p:ph type="sldNum" sz="quarter" idx="10"/>
          </p:nvPr>
        </p:nvSpPr>
        <p:spPr/>
        <p:txBody>
          <a:bodyPr/>
          <a:lstStyle/>
          <a:p>
            <a:fld id="{B4A38010-FFBB-6946-9473-F098FCB8AAAA}" type="slidenum">
              <a:rPr lang="en-US" smtClean="0"/>
              <a:t>3</a:t>
            </a:fld>
            <a:endParaRPr lang="en-US"/>
          </a:p>
        </p:txBody>
      </p:sp>
    </p:spTree>
    <p:extLst>
      <p:ext uri="{BB962C8B-B14F-4D97-AF65-F5344CB8AC3E}">
        <p14:creationId xmlns:p14="http://schemas.microsoft.com/office/powerpoint/2010/main" val="183930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Retrograde motion:</a:t>
            </a:r>
            <a:r>
              <a:rPr lang="en-US" baseline="0" dirty="0" smtClean="0"/>
              <a:t>  As </a:t>
            </a:r>
            <a:r>
              <a:rPr lang="en-US" dirty="0" smtClean="0"/>
              <a:t>Earth passes the slower-moving outer planets, they seem to be moving backward. When we pass Jupiter or Mars or Saturn, for example, these more outward planets in orbit – which move more slowly than Earth in orbit – appear to reverse course in our sky for a couple of months.</a:t>
            </a:r>
            <a:endParaRPr lang="en-US" dirty="0"/>
          </a:p>
        </p:txBody>
      </p:sp>
      <p:sp>
        <p:nvSpPr>
          <p:cNvPr id="4" name="Slide Number Placeholder 3"/>
          <p:cNvSpPr>
            <a:spLocks noGrp="1"/>
          </p:cNvSpPr>
          <p:nvPr>
            <p:ph type="sldNum" sz="quarter" idx="10"/>
          </p:nvPr>
        </p:nvSpPr>
        <p:spPr/>
        <p:txBody>
          <a:bodyPr/>
          <a:lstStyle/>
          <a:p>
            <a:fld id="{B4A38010-FFBB-6946-9473-F098FCB8AAAA}" type="slidenum">
              <a:rPr lang="en-US" smtClean="0"/>
              <a:t>5</a:t>
            </a:fld>
            <a:endParaRPr lang="en-US"/>
          </a:p>
        </p:txBody>
      </p:sp>
    </p:spTree>
    <p:extLst>
      <p:ext uri="{BB962C8B-B14F-4D97-AF65-F5344CB8AC3E}">
        <p14:creationId xmlns:p14="http://schemas.microsoft.com/office/powerpoint/2010/main" val="31471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1613, Galileo wrote a letter to a student to explain how Copernican theory did not contradict Biblical passages, stating that scripture was written from an earthly perspective and implied that science provided a different, more accurate perspective. The letter was made public and Church Inquisition consultants pronounced Copernican theory heretical. In 1616, Galileo was ordered not to “hold, teach, or defend in any manner” the Copernican theory. Galileo obeyed the order for seven years, partly to make life easier and partly because he was a devoted Catholic.</a:t>
            </a:r>
          </a:p>
          <a:p>
            <a:r>
              <a:rPr lang="en-US" dirty="0" smtClean="0"/>
              <a:t>In 1623, a friend of Galileo, Cardinal </a:t>
            </a:r>
            <a:r>
              <a:rPr lang="en-US" dirty="0" err="1" smtClean="0"/>
              <a:t>Maffeo</a:t>
            </a:r>
            <a:r>
              <a:rPr lang="en-US" dirty="0" smtClean="0"/>
              <a:t> </a:t>
            </a:r>
            <a:r>
              <a:rPr lang="en-US" dirty="0" err="1" smtClean="0"/>
              <a:t>Barberini</a:t>
            </a:r>
            <a:r>
              <a:rPr lang="en-US" dirty="0" smtClean="0"/>
              <a:t>, was elected as Pope Urban VIII. He allowed Galileo to pursue his work on astronomy and even encouraged him to publish it, on condition it be objective and not advocate Copernican theory. This led Galileo to publish </a:t>
            </a:r>
            <a:r>
              <a:rPr lang="en-US" i="1" dirty="0" smtClean="0"/>
              <a:t>Dialogue Concerning the Two Chief World Systems</a:t>
            </a:r>
            <a:r>
              <a:rPr lang="en-US" dirty="0" smtClean="0"/>
              <a:t> in 1632, which advocated the theory. </a:t>
            </a:r>
          </a:p>
          <a:p>
            <a:r>
              <a:rPr lang="en-US" dirty="0" smtClean="0"/>
              <a:t>Church reaction was swift, and Galileo was summoned to Rome. Galileo’s Inquisition proceedings lasted from September 1632 to July 1633. During most of this time, Galileo was treated with respect and never imprisoned. However, in a final attempt to break him, Galileo was threatened with torture, and he finally admitted he had supported Copernican theory, but privately held that his statements were correct. He was convicted of heresy and spent his remaining years under house arrest. </a:t>
            </a:r>
          </a:p>
          <a:p>
            <a:r>
              <a:rPr lang="en-US" dirty="0" smtClean="0"/>
              <a:t>Though ordered not to have any visitors nor have any of his works printed outside of Italy, he ignored both. In 1634, a French translation of his study of forces and their effects on matter was published, and a year later, copies of the </a:t>
            </a:r>
            <a:r>
              <a:rPr lang="en-US" i="1" dirty="0" smtClean="0"/>
              <a:t>Dialogue</a:t>
            </a:r>
            <a:r>
              <a:rPr lang="en-US" dirty="0" smtClean="0"/>
              <a:t> were published in Holland. While under house arrest, Galileo wrote</a:t>
            </a:r>
            <a:r>
              <a:rPr lang="en-US" i="1" dirty="0" smtClean="0"/>
              <a:t> Two New Sciences</a:t>
            </a:r>
            <a:r>
              <a:rPr lang="en-US" dirty="0" smtClean="0"/>
              <a:t>, published in Holland in 1638. By this time, Galileo had become blind and in ill health.</a:t>
            </a:r>
          </a:p>
          <a:p>
            <a:r>
              <a:rPr lang="en-US" dirty="0" smtClean="0"/>
              <a:t>In time, however, the Church couldn’t deny the truth in science. In 1758, it lifted the ban on most works supporting Copernican theory. By 1835, it dropped its opposition to </a:t>
            </a:r>
            <a:r>
              <a:rPr lang="en-US" dirty="0" err="1" smtClean="0"/>
              <a:t>heliocentrism</a:t>
            </a:r>
            <a:r>
              <a:rPr lang="en-US" dirty="0" smtClean="0"/>
              <a:t> altogether. In the 20th century, several popes acknowledged the great work of Galileo, and in 1992, </a:t>
            </a:r>
            <a:r>
              <a:rPr lang="en-US" dirty="0" smtClean="0">
                <a:hlinkClick r:id="rId3"/>
              </a:rPr>
              <a:t>Pope John Paul II</a:t>
            </a:r>
            <a:r>
              <a:rPr lang="en-US" dirty="0" smtClean="0"/>
              <a:t> expressed regret about how the Galileo affair was handled. </a:t>
            </a:r>
          </a:p>
          <a:p>
            <a:endParaRPr lang="en-US" dirty="0"/>
          </a:p>
        </p:txBody>
      </p:sp>
      <p:sp>
        <p:nvSpPr>
          <p:cNvPr id="4" name="Slide Number Placeholder 3"/>
          <p:cNvSpPr>
            <a:spLocks noGrp="1"/>
          </p:cNvSpPr>
          <p:nvPr>
            <p:ph type="sldNum" sz="quarter" idx="10"/>
          </p:nvPr>
        </p:nvSpPr>
        <p:spPr/>
        <p:txBody>
          <a:bodyPr/>
          <a:lstStyle/>
          <a:p>
            <a:fld id="{B4A38010-FFBB-6946-9473-F098FCB8AAAA}" type="slidenum">
              <a:rPr lang="en-US" smtClean="0"/>
              <a:t>7</a:t>
            </a:fld>
            <a:endParaRPr lang="en-US"/>
          </a:p>
        </p:txBody>
      </p:sp>
    </p:spTree>
    <p:extLst>
      <p:ext uri="{BB962C8B-B14F-4D97-AF65-F5344CB8AC3E}">
        <p14:creationId xmlns:p14="http://schemas.microsoft.com/office/powerpoint/2010/main" val="154978858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670DC91-DEB4-CF46-9928-D6FA69C9D02A}"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DB035-28C4-0D4F-AA02-2B0103921958}" type="datetimeFigureOut">
              <a:rPr lang="en-US" smtClean="0"/>
              <a:t>4/17/18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2DB035-28C4-0D4F-AA02-2B0103921958}" type="datetimeFigureOut">
              <a:rPr lang="en-US" smtClean="0"/>
              <a:t>4/17/18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72DB035-28C4-0D4F-AA02-2B0103921958}" type="datetimeFigureOut">
              <a:rPr lang="en-US" smtClean="0"/>
              <a:t>4/17/18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670DC91-DEB4-CF46-9928-D6FA69C9D02A}"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2DB035-28C4-0D4F-AA02-2B0103921958}" type="datetimeFigureOut">
              <a:rPr lang="en-US" smtClean="0"/>
              <a:t>4/17/18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2DB035-28C4-0D4F-AA02-2B0103921958}" type="datetimeFigureOut">
              <a:rPr lang="en-US" smtClean="0"/>
              <a:t>4/17/18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0DC91-DEB4-CF46-9928-D6FA69C9D02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2DB035-28C4-0D4F-AA02-2B0103921958}" type="datetimeFigureOut">
              <a:rPr lang="en-US" smtClean="0"/>
              <a:t>4/17/18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0DC91-DEB4-CF46-9928-D6FA69C9D02A}"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DB035-28C4-0D4F-AA02-2B0103921958}" type="datetimeFigureOut">
              <a:rPr lang="en-US" smtClean="0"/>
              <a:t>4/17/18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DB035-28C4-0D4F-AA02-2B0103921958}" type="datetimeFigureOut">
              <a:rPr lang="en-US" smtClean="0"/>
              <a:t>4/17/18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DB035-28C4-0D4F-AA02-2B0103921958}" type="datetimeFigureOut">
              <a:rPr lang="en-US" smtClean="0"/>
              <a:t>4/17/18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7670DC91-DEB4-CF46-9928-D6FA69C9D02A}"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2DB035-28C4-0D4F-AA02-2B0103921958}" type="datetimeFigureOut">
              <a:rPr lang="en-US" smtClean="0"/>
              <a:t>4/17/18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670DC91-DEB4-CF46-9928-D6FA69C9D02A}" type="slidenum">
              <a:rPr lang="en-US" smtClean="0"/>
              <a:t>‹#›</a:t>
            </a:fld>
            <a:endParaRPr lang="en-US"/>
          </a:p>
        </p:txBody>
      </p:sp>
    </p:spTree>
    <p:extLst>
      <p:ext uri="{BB962C8B-B14F-4D97-AF65-F5344CB8AC3E}">
        <p14:creationId xmlns:p14="http://schemas.microsoft.com/office/powerpoint/2010/main" val="1192405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net.pbslearningmedia.org/resource/ess05.sci.ess.eiu.microwave/evidence-for-the-big-bang-theory/#.WtdO0shG3q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dn7.bigcommerce.com/s-9ntuwc1c/images/stencil/1200x1200/products/2905/6649/Armillary_Sphere__71273.1490494303.png?c=2" TargetMode="External"/><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hyperlink" Target="https://www.google.com/url?sa=i&amp;rct=j&amp;q=&amp;esrc=s&amp;source=images&amp;cd=&amp;ved=2ahUKEwjP5-_HocbaAhWn8YMKHejLBYoQjRx6BAgAEAU&amp;url=https%3A%2F%2Fconnormorency.wordpress.com%2F2017%2F02%2F07%2Fcelestial-navigation-101-the-sextant%2F&amp;psig=AOvVaw1BYVlzbSSKm1TOD2opJomM&amp;ust=1524224607470866" TargetMode="External"/><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M0p6NKANE0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PPq9Tgshuro&amp;feature=youtu.be" TargetMode="External"/><Relationship Id="rId3" Type="http://schemas.openxmlformats.org/officeDocument/2006/relationships/hyperlink" Target="https://www2.hao.ucar.edu/Education/FamousSolarPhysicists/tycho-brahes-observations-instrumen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2J0-ZbbrD6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g5M48YamRK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9: Astronomy</a:t>
            </a:r>
            <a:endParaRPr lang="en-US" dirty="0"/>
          </a:p>
        </p:txBody>
      </p:sp>
      <p:sp>
        <p:nvSpPr>
          <p:cNvPr id="3" name="Subtitle 2"/>
          <p:cNvSpPr>
            <a:spLocks noGrp="1"/>
          </p:cNvSpPr>
          <p:nvPr>
            <p:ph type="subTitle" idx="1"/>
          </p:nvPr>
        </p:nvSpPr>
        <p:spPr/>
        <p:txBody>
          <a:bodyPr/>
          <a:lstStyle/>
          <a:p>
            <a:r>
              <a:rPr lang="en-US" dirty="0" smtClean="0"/>
              <a:t>HPS 2018</a:t>
            </a:r>
            <a:endParaRPr lang="en-US" dirty="0"/>
          </a:p>
        </p:txBody>
      </p:sp>
    </p:spTree>
    <p:extLst>
      <p:ext uri="{BB962C8B-B14F-4D97-AF65-F5344CB8AC3E}">
        <p14:creationId xmlns:p14="http://schemas.microsoft.com/office/powerpoint/2010/main" val="117403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Penzias and </a:t>
            </a:r>
            <a:r>
              <a:rPr lang="en-US" dirty="0" err="1" smtClean="0"/>
              <a:t>wilson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8245759"/>
              </p:ext>
            </p:extLst>
          </p:nvPr>
        </p:nvGraphicFramePr>
        <p:xfrm>
          <a:off x="1069848" y="2054352"/>
          <a:ext cx="10058400" cy="4363720"/>
        </p:xfrm>
        <a:graphic>
          <a:graphicData uri="http://schemas.openxmlformats.org/drawingml/2006/table">
            <a:tbl>
              <a:tblPr firstRow="1" bandRow="1">
                <a:tableStyleId>{5C22544A-7EE6-4342-B048-85BDC9FD1C3A}</a:tableStyleId>
              </a:tblPr>
              <a:tblGrid>
                <a:gridCol w="1227748"/>
                <a:gridCol w="1500554"/>
                <a:gridCol w="7330098"/>
              </a:tblGrid>
              <a:tr h="370840">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a:t>
                      </a:r>
                      <a:endParaRPr lang="en-US" dirty="0"/>
                    </a:p>
                  </a:txBody>
                  <a:tcPr/>
                </a:tc>
              </a:tr>
              <a:tr h="370840">
                <a:tc>
                  <a:txBody>
                    <a:bodyPr/>
                    <a:lstStyle/>
                    <a:p>
                      <a:r>
                        <a:rPr lang="en-US" dirty="0" smtClean="0"/>
                        <a:t>1964 A.D.</a:t>
                      </a:r>
                      <a:endParaRPr lang="en-US" dirty="0"/>
                    </a:p>
                  </a:txBody>
                  <a:tcPr/>
                </a:tc>
                <a:tc>
                  <a:txBody>
                    <a:bodyPr/>
                    <a:lstStyle/>
                    <a:p>
                      <a:r>
                        <a:rPr lang="en-US" dirty="0" smtClean="0"/>
                        <a:t>USA</a:t>
                      </a:r>
                      <a:endParaRPr lang="en-US" dirty="0"/>
                    </a:p>
                  </a:txBody>
                  <a:tcPr/>
                </a:tc>
                <a:tc>
                  <a:txBody>
                    <a:bodyPr/>
                    <a:lstStyle/>
                    <a:p>
                      <a:r>
                        <a:rPr lang="en-US" sz="2200" dirty="0" smtClean="0"/>
                        <a:t>Two young </a:t>
                      </a:r>
                      <a:r>
                        <a:rPr lang="en-US" sz="2200" dirty="0" err="1" smtClean="0"/>
                        <a:t>radioastronomers</a:t>
                      </a:r>
                      <a:r>
                        <a:rPr lang="en-US" sz="2200" dirty="0" smtClean="0"/>
                        <a:t>, </a:t>
                      </a:r>
                      <a:r>
                        <a:rPr lang="en-US" sz="2200" b="1" dirty="0" smtClean="0"/>
                        <a:t>Arno Penzias and Robert Wilson,</a:t>
                      </a:r>
                      <a:r>
                        <a:rPr lang="en-US" sz="2200" dirty="0" smtClean="0"/>
                        <a:t> accidentally discovered the CMB using a well-calibrated horn antenna.</a:t>
                      </a:r>
                      <a:r>
                        <a:rPr lang="en-US" sz="2200" baseline="0" dirty="0" smtClean="0"/>
                        <a:t>  </a:t>
                      </a:r>
                      <a:r>
                        <a:rPr lang="en-US" sz="2200" dirty="0" smtClean="0"/>
                        <a:t>They were trying to determine what was causing static in telephone lines. They worked for Bell Telephone company. </a:t>
                      </a:r>
                    </a:p>
                    <a:p>
                      <a:endParaRPr lang="en-US" sz="2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Cosmic Microwave Background radiation (CMB’s) : the existence of radiation that permeates the entirety of the Universe</a:t>
                      </a:r>
                      <a:r>
                        <a:rPr lang="en-US" sz="2200" baseline="0" dirty="0" smtClean="0"/>
                        <a:t> and is believed to be leftover radiation from  the Big Bang.</a:t>
                      </a:r>
                      <a:endParaRPr lang="en-US" sz="2200" dirty="0" smtClean="0"/>
                    </a:p>
                    <a:p>
                      <a:endParaRPr lang="en-US" baseline="0" dirty="0" smtClean="0"/>
                    </a:p>
                    <a:p>
                      <a:r>
                        <a:rPr lang="en-US" dirty="0" smtClean="0">
                          <a:solidFill>
                            <a:schemeClr val="tx1"/>
                          </a:solidFill>
                          <a:hlinkClick r:id="rId2"/>
                        </a:rPr>
                        <a:t>CMB PBS Video Clip (5 min)</a:t>
                      </a:r>
                      <a:r>
                        <a:rPr lang="en-US" dirty="0" smtClean="0">
                          <a:solidFill>
                            <a:schemeClr val="tx1"/>
                          </a:solidFill>
                        </a:rPr>
                        <a:t>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18445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1: history of astronomy</a:t>
            </a:r>
            <a:endParaRPr lang="en-US" dirty="0"/>
          </a:p>
        </p:txBody>
      </p:sp>
      <p:sp>
        <p:nvSpPr>
          <p:cNvPr id="3" name="Content Placeholder 2"/>
          <p:cNvSpPr>
            <a:spLocks noGrp="1"/>
          </p:cNvSpPr>
          <p:nvPr>
            <p:ph idx="1"/>
          </p:nvPr>
        </p:nvSpPr>
        <p:spPr/>
        <p:txBody>
          <a:bodyPr/>
          <a:lstStyle/>
          <a:p>
            <a:r>
              <a:rPr lang="en-US" b="1" u="sng" dirty="0" smtClean="0"/>
              <a:t>WHY STUDY ASTRONOMY?</a:t>
            </a:r>
          </a:p>
          <a:p>
            <a:r>
              <a:rPr lang="en-US" dirty="0" smtClean="0"/>
              <a:t>People have been studying the night sky for thousands of years</a:t>
            </a:r>
            <a:r>
              <a:rPr lang="mr-IN" dirty="0" smtClean="0"/>
              <a:t>…</a:t>
            </a:r>
            <a:endParaRPr lang="en-US" dirty="0" smtClean="0"/>
          </a:p>
          <a:p>
            <a:r>
              <a:rPr lang="en-US" dirty="0" smtClean="0"/>
              <a:t>Gave us our first calendar: days, months, years</a:t>
            </a:r>
          </a:p>
          <a:p>
            <a:r>
              <a:rPr lang="en-US" dirty="0" smtClean="0"/>
              <a:t>ORDER!  So they are able to anticipate events.</a:t>
            </a:r>
          </a:p>
          <a:p>
            <a:r>
              <a:rPr lang="en-US" dirty="0" smtClean="0"/>
              <a:t>Told people when to plant, when to harvest</a:t>
            </a:r>
          </a:p>
          <a:p>
            <a:r>
              <a:rPr lang="en-US" dirty="0" smtClean="0"/>
              <a:t>Influence architecture (perhaps pyramids)</a:t>
            </a:r>
          </a:p>
          <a:p>
            <a:r>
              <a:rPr lang="en-US" dirty="0" smtClean="0"/>
              <a:t>Pertain to religions (soul of Pharaoh launched to Cyrus for eternal life)</a:t>
            </a:r>
          </a:p>
          <a:p>
            <a:r>
              <a:rPr lang="en-US" dirty="0"/>
              <a:t>Helps navigation </a:t>
            </a:r>
            <a:endParaRPr lang="en-US" dirty="0" smtClean="0"/>
          </a:p>
          <a:p>
            <a:endParaRPr lang="en-US" dirty="0"/>
          </a:p>
        </p:txBody>
      </p:sp>
    </p:spTree>
    <p:extLst>
      <p:ext uri="{BB962C8B-B14F-4D97-AF65-F5344CB8AC3E}">
        <p14:creationId xmlns:p14="http://schemas.microsoft.com/office/powerpoint/2010/main" val="43759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millary Spher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0302" y="3076908"/>
            <a:ext cx="3613404" cy="36134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0080" y="484632"/>
            <a:ext cx="11137392" cy="1609344"/>
          </a:xfrm>
        </p:spPr>
        <p:txBody>
          <a:bodyPr>
            <a:normAutofit/>
          </a:bodyPr>
          <a:lstStyle/>
          <a:p>
            <a:r>
              <a:rPr lang="en-US" sz="5000" dirty="0" smtClean="0"/>
              <a:t>How? Naked eye Tools of early astronomers</a:t>
            </a:r>
            <a:endParaRPr lang="en-US" sz="5000" dirty="0"/>
          </a:p>
        </p:txBody>
      </p:sp>
      <p:sp>
        <p:nvSpPr>
          <p:cNvPr id="3" name="Content Placeholder 2"/>
          <p:cNvSpPr>
            <a:spLocks noGrp="1"/>
          </p:cNvSpPr>
          <p:nvPr>
            <p:ph idx="1"/>
          </p:nvPr>
        </p:nvSpPr>
        <p:spPr>
          <a:xfrm>
            <a:off x="9006840" y="5333308"/>
            <a:ext cx="2121408" cy="83548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Sextant</a:t>
            </a:r>
            <a:endParaRPr lang="en-US" dirty="0"/>
          </a:p>
        </p:txBody>
      </p:sp>
      <p:pic>
        <p:nvPicPr>
          <p:cNvPr id="1026" name="Picture 2" descr="https://usercontent2.hubstatic.com/6849173_f102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 y="2093976"/>
            <a:ext cx="4242816" cy="292107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ge result for sextan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1761" y="1873352"/>
            <a:ext cx="4400550" cy="336232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1121093" y="5167455"/>
            <a:ext cx="2121408" cy="83548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buClrTx/>
              <a:buSzTx/>
              <a:buFontTx/>
              <a:buNone/>
            </a:pPr>
            <a:r>
              <a:rPr lang="en-US" smtClean="0"/>
              <a:t>Astrolabe</a:t>
            </a:r>
            <a:endParaRPr lang="en-US" dirty="0"/>
          </a:p>
        </p:txBody>
      </p:sp>
      <p:sp>
        <p:nvSpPr>
          <p:cNvPr id="9" name="Content Placeholder 2"/>
          <p:cNvSpPr txBox="1">
            <a:spLocks/>
          </p:cNvSpPr>
          <p:nvPr/>
        </p:nvSpPr>
        <p:spPr>
          <a:xfrm>
            <a:off x="4809744" y="6272569"/>
            <a:ext cx="2743961" cy="417743"/>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buClrTx/>
              <a:buSzTx/>
              <a:buFontTx/>
              <a:buNone/>
            </a:pPr>
            <a:r>
              <a:rPr lang="en-US" smtClean="0"/>
              <a:t>Armillary sphere</a:t>
            </a:r>
            <a:endParaRPr lang="en-US" dirty="0"/>
          </a:p>
        </p:txBody>
      </p:sp>
    </p:spTree>
    <p:extLst>
      <p:ext uri="{BB962C8B-B14F-4D97-AF65-F5344CB8AC3E}">
        <p14:creationId xmlns:p14="http://schemas.microsoft.com/office/powerpoint/2010/main" val="164763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Hipparchus and </a:t>
            </a:r>
            <a:r>
              <a:rPr lang="en-US" dirty="0" err="1" smtClean="0"/>
              <a:t>ptolemy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110284"/>
              </p:ext>
            </p:extLst>
          </p:nvPr>
        </p:nvGraphicFramePr>
        <p:xfrm>
          <a:off x="445478" y="1722315"/>
          <a:ext cx="10879014" cy="4851400"/>
        </p:xfrm>
        <a:graphic>
          <a:graphicData uri="http://schemas.openxmlformats.org/drawingml/2006/table">
            <a:tbl>
              <a:tblPr firstRow="1" bandRow="1">
                <a:tableStyleId>{5C22544A-7EE6-4342-B048-85BDC9FD1C3A}</a:tableStyleId>
              </a:tblPr>
              <a:tblGrid>
                <a:gridCol w="1353273"/>
                <a:gridCol w="2079439"/>
                <a:gridCol w="7446302"/>
              </a:tblGrid>
              <a:tr h="370840">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    (NAKED EYE ASTRONOMY)</a:t>
                      </a:r>
                      <a:endParaRPr lang="en-US" dirty="0"/>
                    </a:p>
                  </a:txBody>
                  <a:tcPr/>
                </a:tc>
              </a:tr>
              <a:tr h="370840">
                <a:tc>
                  <a:txBody>
                    <a:bodyPr/>
                    <a:lstStyle/>
                    <a:p>
                      <a:endParaRPr lang="en-US" sz="1800" dirty="0" smtClean="0"/>
                    </a:p>
                    <a:p>
                      <a:r>
                        <a:rPr lang="en-US" sz="1800" dirty="0" smtClean="0"/>
                        <a:t>~130 B.C.</a:t>
                      </a:r>
                      <a:endParaRPr lang="en-US" sz="1800" dirty="0"/>
                    </a:p>
                  </a:txBody>
                  <a:tcPr/>
                </a:tc>
                <a:tc>
                  <a:txBody>
                    <a:bodyPr/>
                    <a:lstStyle/>
                    <a:p>
                      <a:endParaRPr lang="en-US" sz="1800" dirty="0" smtClean="0">
                        <a:solidFill>
                          <a:schemeClr val="tx1"/>
                        </a:solidFill>
                      </a:endParaRPr>
                    </a:p>
                    <a:p>
                      <a:r>
                        <a:rPr lang="en-US" sz="1800" dirty="0" smtClean="0">
                          <a:solidFill>
                            <a:schemeClr val="tx1"/>
                          </a:solidFill>
                        </a:rPr>
                        <a:t>GREECE</a:t>
                      </a:r>
                      <a:endParaRPr lang="en-US" sz="1800" dirty="0">
                        <a:solidFill>
                          <a:schemeClr val="tx1"/>
                        </a:solidFill>
                      </a:endParaRPr>
                    </a:p>
                  </a:txBody>
                  <a:tcPr/>
                </a:tc>
                <a:tc>
                  <a:txBody>
                    <a:bodyPr/>
                    <a:lstStyle/>
                    <a:p>
                      <a:pPr marL="0" marR="0">
                        <a:spcBef>
                          <a:spcPts val="0"/>
                        </a:spcBef>
                        <a:spcAft>
                          <a:spcPts val="0"/>
                        </a:spcAft>
                      </a:pPr>
                      <a:endParaRPr lang="en-US" sz="1800" b="1" dirty="0" smtClean="0">
                        <a:solidFill>
                          <a:schemeClr val="tx1"/>
                        </a:solidFill>
                        <a:effectLst/>
                        <a:latin typeface="+mn-lt"/>
                        <a:ea typeface="Calibri" charset="0"/>
                        <a:cs typeface="Times New Roman" charset="0"/>
                      </a:endParaRPr>
                    </a:p>
                    <a:p>
                      <a:pPr marL="0" marR="0">
                        <a:spcBef>
                          <a:spcPts val="0"/>
                        </a:spcBef>
                        <a:spcAft>
                          <a:spcPts val="0"/>
                        </a:spcAft>
                      </a:pPr>
                      <a:r>
                        <a:rPr lang="en-US" sz="1800" b="1" dirty="0" smtClean="0">
                          <a:solidFill>
                            <a:schemeClr val="tx1"/>
                          </a:solidFill>
                          <a:effectLst/>
                          <a:latin typeface="+mn-lt"/>
                          <a:ea typeface="Calibri" charset="0"/>
                          <a:cs typeface="Times New Roman" charset="0"/>
                        </a:rPr>
                        <a:t>Hipparchus</a:t>
                      </a:r>
                      <a:r>
                        <a:rPr lang="en-US" sz="1800" dirty="0" smtClean="0">
                          <a:solidFill>
                            <a:schemeClr val="tx1"/>
                          </a:solidFill>
                          <a:effectLst/>
                          <a:latin typeface="+mn-lt"/>
                          <a:ea typeface="Calibri" charset="0"/>
                          <a:cs typeface="Times New Roman" charset="0"/>
                        </a:rPr>
                        <a:t> </a:t>
                      </a:r>
                      <a:r>
                        <a:rPr lang="en-US" sz="1800" dirty="0">
                          <a:solidFill>
                            <a:schemeClr val="tx1"/>
                          </a:solidFill>
                          <a:effectLst/>
                          <a:latin typeface="+mn-lt"/>
                          <a:ea typeface="Calibri" charset="0"/>
                          <a:cs typeface="Times New Roman" charset="0"/>
                        </a:rPr>
                        <a:t>develops the first accurate star map and star catalogue with over 850 of the brightest </a:t>
                      </a:r>
                      <a:r>
                        <a:rPr lang="en-US" sz="1800" dirty="0" smtClean="0">
                          <a:solidFill>
                            <a:schemeClr val="tx1"/>
                          </a:solidFill>
                          <a:effectLst/>
                          <a:latin typeface="+mn-lt"/>
                          <a:ea typeface="Calibri" charset="0"/>
                          <a:cs typeface="Times New Roman" charset="0"/>
                        </a:rPr>
                        <a:t>stars.</a:t>
                      </a:r>
                      <a:endParaRPr lang="en-US" sz="1800" dirty="0">
                        <a:solidFill>
                          <a:schemeClr val="tx1"/>
                        </a:solidFill>
                        <a:effectLst/>
                        <a:latin typeface="+mn-lt"/>
                        <a:ea typeface="Calibri" charset="0"/>
                        <a:cs typeface="Times New Roman" charset="0"/>
                      </a:endParaRPr>
                    </a:p>
                    <a:p>
                      <a:pPr marL="0" marR="0">
                        <a:spcBef>
                          <a:spcPts val="0"/>
                        </a:spcBef>
                        <a:spcAft>
                          <a:spcPts val="0"/>
                        </a:spcAft>
                      </a:pPr>
                      <a:endParaRPr lang="en-US" sz="1800" dirty="0">
                        <a:solidFill>
                          <a:schemeClr val="tx1"/>
                        </a:solidFill>
                        <a:effectLst/>
                        <a:latin typeface="+mn-lt"/>
                        <a:ea typeface="Calibri" charset="0"/>
                        <a:cs typeface="Times New Roman" charset="0"/>
                      </a:endParaRPr>
                    </a:p>
                  </a:txBody>
                  <a:tcPr marL="68580" marR="68580" marT="0" marB="0"/>
                </a:tc>
              </a:tr>
              <a:tr h="370840">
                <a:tc>
                  <a:txBody>
                    <a:bodyPr/>
                    <a:lstStyle/>
                    <a:p>
                      <a:endParaRPr lang="en-US" sz="1800" dirty="0" smtClean="0"/>
                    </a:p>
                    <a:p>
                      <a:r>
                        <a:rPr lang="en-US" sz="1800" dirty="0" smtClean="0"/>
                        <a:t>140 B.C.</a:t>
                      </a:r>
                      <a:endParaRPr lang="en-US" sz="1800" dirty="0"/>
                    </a:p>
                  </a:txBody>
                  <a:tcPr/>
                </a:tc>
                <a:tc>
                  <a:txBody>
                    <a:bodyPr/>
                    <a:lstStyle/>
                    <a:p>
                      <a:endParaRPr lang="en-US" sz="1800" dirty="0" smtClean="0"/>
                    </a:p>
                    <a:p>
                      <a:r>
                        <a:rPr lang="en-US" sz="1800" dirty="0" smtClean="0"/>
                        <a:t>GREECE</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Ptolemy</a:t>
                      </a:r>
                      <a:r>
                        <a:rPr lang="en-US" sz="1800" kern="1200" dirty="0" smtClean="0">
                          <a:solidFill>
                            <a:schemeClr val="dk1"/>
                          </a:solidFill>
                          <a:effectLst/>
                          <a:latin typeface="+mn-lt"/>
                          <a:ea typeface="+mn-ea"/>
                          <a:cs typeface="+mn-cs"/>
                        </a:rPr>
                        <a:t> "perfects" geocentric model of solar system. </a:t>
                      </a:r>
                      <a:r>
                        <a:rPr lang="en-US" dirty="0" smtClean="0"/>
                        <a:t>Ptolemy's universe showed the Earth at the center, with the moon,</a:t>
                      </a:r>
                      <a:r>
                        <a:rPr lang="en-US" baseline="0" dirty="0" smtClean="0"/>
                        <a:t> </a:t>
                      </a:r>
                      <a:r>
                        <a:rPr lang="en-US" dirty="0" smtClean="0"/>
                        <a:t>Mercury, Venus, the Sun, Mars, Jupiter, and Saturn, in succeeding celestial spheres.</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Ptolemy (like Aristotle) believed that the heavenly bodies moved in perfect circles; unlike earthly bodies which were flawed and moved in straight lines.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sz="1800" kern="1200" dirty="0" smtClean="0">
                          <a:solidFill>
                            <a:schemeClr val="dk1"/>
                          </a:solidFill>
                          <a:effectLst/>
                          <a:latin typeface="+mn-lt"/>
                          <a:ea typeface="+mn-ea"/>
                          <a:cs typeface="+mn-cs"/>
                        </a:rPr>
                        <a:t>Ptolemy also compiled a catalog of stellar </a:t>
                      </a:r>
                      <a:r>
                        <a:rPr lang="en-US" sz="1800" kern="1200" dirty="0" err="1" smtClean="0">
                          <a:solidFill>
                            <a:schemeClr val="dk1"/>
                          </a:solidFill>
                          <a:effectLst/>
                          <a:latin typeface="+mn-lt"/>
                          <a:ea typeface="+mn-ea"/>
                          <a:cs typeface="+mn-cs"/>
                        </a:rPr>
                        <a:t>brightnesses</a:t>
                      </a:r>
                      <a:r>
                        <a:rPr lang="en-US" sz="1800" kern="1200" dirty="0" smtClean="0">
                          <a:solidFill>
                            <a:schemeClr val="dk1"/>
                          </a:solidFill>
                          <a:effectLst/>
                          <a:latin typeface="+mn-lt"/>
                          <a:ea typeface="+mn-ea"/>
                          <a:cs typeface="+mn-cs"/>
                        </a:rPr>
                        <a:t> based partly on the earlier catalog of Hipparchus. </a:t>
                      </a:r>
                    </a:p>
                  </a:txBody>
                  <a:tcPr/>
                </a:tc>
              </a:tr>
            </a:tbl>
          </a:graphicData>
        </a:graphic>
      </p:graphicFrame>
    </p:spTree>
    <p:extLst>
      <p:ext uri="{BB962C8B-B14F-4D97-AF65-F5344CB8AC3E}">
        <p14:creationId xmlns:p14="http://schemas.microsoft.com/office/powerpoint/2010/main" val="138133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20509"/>
            <a:ext cx="10058400" cy="1609344"/>
          </a:xfrm>
        </p:spPr>
        <p:txBody>
          <a:bodyPr/>
          <a:lstStyle/>
          <a:p>
            <a:r>
              <a:rPr lang="en-US" dirty="0" err="1" smtClean="0"/>
              <a:t>copernicus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0480040"/>
              </p:ext>
            </p:extLst>
          </p:nvPr>
        </p:nvGraphicFramePr>
        <p:xfrm>
          <a:off x="404036" y="1511300"/>
          <a:ext cx="10943903" cy="5125720"/>
        </p:xfrm>
        <a:graphic>
          <a:graphicData uri="http://schemas.openxmlformats.org/drawingml/2006/table">
            <a:tbl>
              <a:tblPr firstRow="1" bandRow="1">
                <a:tableStyleId>{5C22544A-7EE6-4342-B048-85BDC9FD1C3A}</a:tableStyleId>
              </a:tblPr>
              <a:tblGrid>
                <a:gridCol w="1667468"/>
                <a:gridCol w="1913270"/>
                <a:gridCol w="7363165"/>
              </a:tblGrid>
              <a:tr h="370840">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   (NAKED EYE ASTRONOMY)</a:t>
                      </a:r>
                      <a:endParaRPr lang="en-US" dirty="0"/>
                    </a:p>
                  </a:txBody>
                  <a:tcPr/>
                </a:tc>
              </a:tr>
              <a:tr h="370840">
                <a:tc>
                  <a:txBody>
                    <a:bodyPr/>
                    <a:lstStyle/>
                    <a:p>
                      <a:endParaRPr lang="en-US" dirty="0" smtClean="0"/>
                    </a:p>
                    <a:p>
                      <a:r>
                        <a:rPr lang="en-US" dirty="0" smtClean="0"/>
                        <a:t>1543 A.D.</a:t>
                      </a:r>
                      <a:endParaRPr lang="en-US" dirty="0"/>
                    </a:p>
                  </a:txBody>
                  <a:tcPr/>
                </a:tc>
                <a:tc>
                  <a:txBody>
                    <a:bodyPr/>
                    <a:lstStyle/>
                    <a:p>
                      <a:endParaRPr lang="en-US" dirty="0" smtClean="0"/>
                    </a:p>
                    <a:p>
                      <a:r>
                        <a:rPr lang="en-US" dirty="0" smtClean="0"/>
                        <a:t>POLAND</a:t>
                      </a:r>
                      <a:endParaRPr lang="en-US" dirty="0"/>
                    </a:p>
                  </a:txBody>
                  <a:tcPr/>
                </a:tc>
                <a:tc>
                  <a:txBody>
                    <a:bodyPr/>
                    <a:lstStyle/>
                    <a:p>
                      <a:r>
                        <a:rPr lang="en-US" b="1" dirty="0" smtClean="0">
                          <a:hlinkClick r:id="rId3"/>
                        </a:rPr>
                        <a:t>Video Link</a:t>
                      </a:r>
                      <a:r>
                        <a:rPr lang="en-US" b="1" dirty="0" smtClean="0"/>
                        <a:t> </a:t>
                      </a:r>
                    </a:p>
                    <a:p>
                      <a:r>
                        <a:rPr lang="en-US" b="1" dirty="0" smtClean="0"/>
                        <a:t>Copernicus</a:t>
                      </a:r>
                      <a:r>
                        <a:rPr lang="en-US" dirty="0" smtClean="0"/>
                        <a:t> publishes "De </a:t>
                      </a:r>
                      <a:r>
                        <a:rPr lang="en-US" dirty="0" err="1" smtClean="0"/>
                        <a:t>Revolutionibus</a:t>
                      </a:r>
                      <a:r>
                        <a:rPr lang="en-US" dirty="0" smtClean="0"/>
                        <a:t>".  De </a:t>
                      </a:r>
                      <a:r>
                        <a:rPr lang="en-US" dirty="0" err="1" smtClean="0"/>
                        <a:t>Revolutionibus</a:t>
                      </a:r>
                      <a:r>
                        <a:rPr lang="en-US" dirty="0" smtClean="0"/>
                        <a:t>, Copernicus's heliocentric system placed the Sun immobile</a:t>
                      </a:r>
                      <a:r>
                        <a:rPr lang="en-US" baseline="0" dirty="0" smtClean="0"/>
                        <a:t> at the center of the other planets in the correct order: Mercury, Venus, Earth,  Mars, Jupiter, Saturn.  He, like Ptolemy, thought the planets moved in circles.  The writing </a:t>
                      </a:r>
                      <a:r>
                        <a:rPr lang="en-US" dirty="0" smtClean="0"/>
                        <a:t>was published two months before his death.    </a:t>
                      </a:r>
                      <a:r>
                        <a:rPr lang="en-US" b="1" dirty="0" smtClean="0"/>
                        <a:t>**Retrograde motion**</a:t>
                      </a:r>
                    </a:p>
                    <a:p>
                      <a:endParaRPr lang="en-US" dirty="0" smtClean="0"/>
                    </a:p>
                    <a:p>
                      <a:r>
                        <a:rPr lang="en-US" dirty="0" smtClean="0"/>
                        <a:t>He</a:t>
                      </a:r>
                      <a:r>
                        <a:rPr lang="en-US" baseline="0" dirty="0" smtClean="0"/>
                        <a:t> was a mathematician, astronomer, religious figure, scientist, scholar</a:t>
                      </a:r>
                      <a:r>
                        <a:rPr lang="mr-IN" baseline="0" dirty="0" smtClean="0"/>
                        <a:t>…</a:t>
                      </a:r>
                      <a:r>
                        <a:rPr lang="en-US" baseline="0" dirty="0" smtClean="0"/>
                        <a:t>and a monk.  Ptolemy’s ideas of an earth-based solar system were far more accepted by the influential Roman Catholic Church.  In fact, when Copernicus’s </a:t>
                      </a:r>
                      <a:r>
                        <a:rPr lang="en-US" dirty="0" smtClean="0"/>
                        <a:t>De </a:t>
                      </a:r>
                      <a:r>
                        <a:rPr lang="en-US" dirty="0" err="1" smtClean="0"/>
                        <a:t>Revolutionibus</a:t>
                      </a:r>
                      <a:r>
                        <a:rPr lang="en-US" dirty="0" smtClean="0"/>
                        <a:t> was published in 1543, religious leader Martin Luther voiced his opposition to the heliocentric solar system model,</a:t>
                      </a:r>
                      <a:r>
                        <a:rPr lang="en-US" baseline="0" dirty="0" smtClean="0"/>
                        <a:t> and t</a:t>
                      </a:r>
                      <a:r>
                        <a:rPr lang="en-US" dirty="0" smtClean="0"/>
                        <a:t>he</a:t>
                      </a:r>
                      <a:r>
                        <a:rPr lang="en-US" baseline="0" dirty="0" smtClean="0"/>
                        <a:t> Roman Catholic Church viewed Copernicus’ theories as heretical.  Copernicus dedicated his publication to Pope Paul III, but the Catholic Church ultimately banned the publication in 1616.</a:t>
                      </a:r>
                    </a:p>
                  </a:txBody>
                  <a:tcPr/>
                </a:tc>
              </a:tr>
            </a:tbl>
          </a:graphicData>
        </a:graphic>
      </p:graphicFrame>
    </p:spTree>
    <p:extLst>
      <p:ext uri="{BB962C8B-B14F-4D97-AF65-F5344CB8AC3E}">
        <p14:creationId xmlns:p14="http://schemas.microsoft.com/office/powerpoint/2010/main" val="139423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Brahe and </a:t>
            </a:r>
            <a:r>
              <a:rPr lang="en-US" dirty="0" err="1" smtClean="0"/>
              <a:t>kepler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874778"/>
              </p:ext>
            </p:extLst>
          </p:nvPr>
        </p:nvGraphicFramePr>
        <p:xfrm>
          <a:off x="384048" y="1700785"/>
          <a:ext cx="11503152" cy="4938226"/>
        </p:xfrm>
        <a:graphic>
          <a:graphicData uri="http://schemas.openxmlformats.org/drawingml/2006/table">
            <a:tbl>
              <a:tblPr firstRow="1" bandRow="1">
                <a:tableStyleId>{5C22544A-7EE6-4342-B048-85BDC9FD1C3A}</a:tableStyleId>
              </a:tblPr>
              <a:tblGrid>
                <a:gridCol w="1645422"/>
                <a:gridCol w="1984227"/>
                <a:gridCol w="7873503"/>
              </a:tblGrid>
              <a:tr h="354434">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     (NAKED EYE ASTRONOMY)</a:t>
                      </a:r>
                      <a:endParaRPr lang="en-US" dirty="0"/>
                    </a:p>
                  </a:txBody>
                  <a:tcPr/>
                </a:tc>
              </a:tr>
              <a:tr h="1949387">
                <a:tc>
                  <a:txBody>
                    <a:bodyPr/>
                    <a:lstStyle/>
                    <a:p>
                      <a:endParaRPr lang="en-US" dirty="0" smtClean="0"/>
                    </a:p>
                    <a:p>
                      <a:r>
                        <a:rPr lang="en-US" dirty="0" smtClean="0"/>
                        <a:t>1572 A.D.</a:t>
                      </a:r>
                      <a:endParaRPr lang="en-US" dirty="0"/>
                    </a:p>
                  </a:txBody>
                  <a:tcPr/>
                </a:tc>
                <a:tc>
                  <a:txBody>
                    <a:bodyPr/>
                    <a:lstStyle/>
                    <a:p>
                      <a:endParaRPr lang="en-US" dirty="0" smtClean="0"/>
                    </a:p>
                    <a:p>
                      <a:r>
                        <a:rPr lang="en-US" dirty="0" smtClean="0"/>
                        <a:t>DENMARK</a:t>
                      </a:r>
                      <a:endParaRPr lang="en-US" dirty="0"/>
                    </a:p>
                  </a:txBody>
                  <a:tcPr/>
                </a:tc>
                <a:tc>
                  <a:txBody>
                    <a:bodyPr/>
                    <a:lstStyle/>
                    <a:p>
                      <a:r>
                        <a:rPr lang="en-US" sz="1800" b="1" kern="1200" dirty="0" smtClean="0">
                          <a:solidFill>
                            <a:schemeClr val="dk1"/>
                          </a:solidFill>
                          <a:effectLst/>
                          <a:latin typeface="+mn-lt"/>
                          <a:ea typeface="+mn-ea"/>
                          <a:cs typeface="+mn-cs"/>
                          <a:hlinkClick r:id="rId2"/>
                        </a:rPr>
                        <a:t>Video Link</a:t>
                      </a:r>
                      <a:r>
                        <a:rPr lang="en-US" sz="1800" b="1" kern="1200" dirty="0" smtClean="0">
                          <a:solidFill>
                            <a:schemeClr val="dk1"/>
                          </a:solidFill>
                          <a:effectLst/>
                          <a:latin typeface="+mn-lt"/>
                          <a:ea typeface="+mn-ea"/>
                          <a:cs typeface="+mn-cs"/>
                        </a:rPr>
                        <a:t>  </a:t>
                      </a:r>
                      <a:r>
                        <a:rPr lang="en-US" sz="1800" b="0" kern="1200" dirty="0" smtClean="0">
                          <a:solidFill>
                            <a:schemeClr val="dk1"/>
                          </a:solidFill>
                          <a:effectLst/>
                          <a:latin typeface="+mn-lt"/>
                          <a:ea typeface="+mn-ea"/>
                          <a:cs typeface="+mn-cs"/>
                        </a:rPr>
                        <a:t>and</a:t>
                      </a:r>
                      <a:r>
                        <a:rPr lang="en-US" sz="1800" b="0" kern="1200" baseline="0" dirty="0" smtClean="0">
                          <a:solidFill>
                            <a:schemeClr val="dk1"/>
                          </a:solidFill>
                          <a:effectLst/>
                          <a:latin typeface="+mn-lt"/>
                          <a:ea typeface="+mn-ea"/>
                          <a:cs typeface="+mn-cs"/>
                        </a:rPr>
                        <a:t>  </a:t>
                      </a:r>
                      <a:r>
                        <a:rPr lang="en-US" sz="1800" b="1" kern="1200" baseline="0" dirty="0" smtClean="0">
                          <a:solidFill>
                            <a:schemeClr val="dk1"/>
                          </a:solidFill>
                          <a:effectLst/>
                          <a:latin typeface="+mn-lt"/>
                          <a:ea typeface="+mn-ea"/>
                          <a:cs typeface="+mn-cs"/>
                          <a:hlinkClick r:id="rId3"/>
                        </a:rPr>
                        <a:t>Tools Link</a:t>
                      </a:r>
                      <a:endParaRPr lang="en-US" sz="1800" b="1" kern="1200" dirty="0" smtClean="0">
                        <a:solidFill>
                          <a:schemeClr val="dk1"/>
                        </a:solidFill>
                        <a:effectLst/>
                        <a:latin typeface="+mn-lt"/>
                        <a:ea typeface="+mn-ea"/>
                        <a:cs typeface="+mn-cs"/>
                      </a:endParaRPr>
                    </a:p>
                    <a:p>
                      <a:r>
                        <a:rPr lang="en-US" sz="1800" b="1" kern="1200" dirty="0" err="1" smtClean="0">
                          <a:solidFill>
                            <a:schemeClr val="dk1"/>
                          </a:solidFill>
                          <a:effectLst/>
                          <a:latin typeface="+mn-lt"/>
                          <a:ea typeface="+mn-ea"/>
                          <a:cs typeface="+mn-cs"/>
                        </a:rPr>
                        <a:t>Tycho</a:t>
                      </a:r>
                      <a:r>
                        <a:rPr lang="en-US" sz="1800" b="1" kern="1200" dirty="0" smtClean="0">
                          <a:solidFill>
                            <a:schemeClr val="dk1"/>
                          </a:solidFill>
                          <a:effectLst/>
                          <a:latin typeface="+mn-lt"/>
                          <a:ea typeface="+mn-ea"/>
                          <a:cs typeface="+mn-cs"/>
                        </a:rPr>
                        <a:t> Brahe</a:t>
                      </a:r>
                      <a:r>
                        <a:rPr lang="en-US" dirty="0" smtClean="0"/>
                        <a:t> carries out best pre-telescopic observations ever. </a:t>
                      </a:r>
                      <a:r>
                        <a:rPr lang="en-US" dirty="0" err="1" smtClean="0"/>
                        <a:t>Tycho's</a:t>
                      </a:r>
                      <a:r>
                        <a:rPr lang="en-US" dirty="0" smtClean="0"/>
                        <a:t> observations, made using specially built instruments, were the most accurate ever made with the naked eye. </a:t>
                      </a:r>
                      <a:r>
                        <a:rPr lang="en-US" dirty="0" err="1" smtClean="0"/>
                        <a:t>Tycho</a:t>
                      </a:r>
                      <a:r>
                        <a:rPr lang="en-US" dirty="0" smtClean="0"/>
                        <a:t> also invented his own geocentric model of the solar system,</a:t>
                      </a:r>
                      <a:r>
                        <a:rPr lang="en-US" baseline="0" dirty="0" smtClean="0"/>
                        <a:t> a combination of Ptolemaic and Copernican systems, suggesting the Sun and moon revolve around Earth, while the other planets revolved around the Sun.</a:t>
                      </a:r>
                      <a:endParaRPr lang="en-US" dirty="0" smtClean="0"/>
                    </a:p>
                  </a:txBody>
                  <a:tcPr/>
                </a:tc>
              </a:tr>
              <a:tr h="2560786">
                <a:tc>
                  <a:txBody>
                    <a:bodyPr/>
                    <a:lstStyle/>
                    <a:p>
                      <a:endParaRPr lang="en-US" dirty="0" smtClean="0"/>
                    </a:p>
                    <a:p>
                      <a:r>
                        <a:rPr lang="en-US" dirty="0" smtClean="0"/>
                        <a:t>1609 A.D. </a:t>
                      </a:r>
                      <a:r>
                        <a:rPr lang="mr-IN" dirty="0" smtClean="0"/>
                        <a:t>–</a:t>
                      </a:r>
                      <a:r>
                        <a:rPr lang="en-US" dirty="0" smtClean="0"/>
                        <a:t> Laws 1 &amp; 2</a:t>
                      </a:r>
                    </a:p>
                    <a:p>
                      <a:endParaRPr lang="en-US" dirty="0" smtClean="0"/>
                    </a:p>
                    <a:p>
                      <a:r>
                        <a:rPr lang="en-US" dirty="0" smtClean="0"/>
                        <a:t>1619 A.D.</a:t>
                      </a:r>
                      <a:r>
                        <a:rPr lang="en-US" baseline="0" dirty="0" smtClean="0"/>
                        <a:t> - Law 3</a:t>
                      </a:r>
                      <a:endParaRPr lang="en-US" dirty="0" smtClean="0"/>
                    </a:p>
                  </a:txBody>
                  <a:tcPr/>
                </a:tc>
                <a:tc>
                  <a:txBody>
                    <a:bodyPr/>
                    <a:lstStyle/>
                    <a:p>
                      <a:endParaRPr lang="en-US" dirty="0" smtClean="0"/>
                    </a:p>
                    <a:p>
                      <a:r>
                        <a:rPr lang="en-US" dirty="0" smtClean="0"/>
                        <a:t>GERMANY</a:t>
                      </a:r>
                      <a:endParaRPr lang="en-US" dirty="0"/>
                    </a:p>
                  </a:txBody>
                  <a:tcPr/>
                </a:tc>
                <a:tc>
                  <a:txBody>
                    <a:bodyPr/>
                    <a:lstStyle/>
                    <a:p>
                      <a:endParaRPr lang="en-US" sz="1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Kepler’s </a:t>
                      </a:r>
                      <a:r>
                        <a:rPr lang="en-US" sz="1800" kern="1200" dirty="0" smtClean="0">
                          <a:solidFill>
                            <a:schemeClr val="dk1"/>
                          </a:solidFill>
                          <a:effectLst/>
                          <a:latin typeface="+mn-lt"/>
                          <a:ea typeface="+mn-ea"/>
                          <a:cs typeface="+mn-cs"/>
                        </a:rPr>
                        <a:t>worked for Brahe until Brahe’s death. Then he used Brahe’s data</a:t>
                      </a:r>
                      <a:r>
                        <a:rPr lang="en-US" sz="1800" kern="1200" baseline="0" dirty="0" smtClean="0">
                          <a:solidFill>
                            <a:schemeClr val="dk1"/>
                          </a:solidFill>
                          <a:effectLst/>
                          <a:latin typeface="+mn-lt"/>
                          <a:ea typeface="+mn-ea"/>
                          <a:cs typeface="+mn-cs"/>
                        </a:rPr>
                        <a:t> to make his own model with elliptical orbits instead of round orbits. He developed Laws of Planetary Motion: 1. Planets move in ellipses around the sun, 2. Planets move proportionally faster in their orbit nearer the Sun, 3. More distant planets take proportionally longer to orbit the Sun.</a:t>
                      </a:r>
                    </a:p>
                    <a:p>
                      <a:r>
                        <a:rPr lang="en-US" sz="1800" kern="1200" baseline="0" dirty="0" smtClean="0">
                          <a:solidFill>
                            <a:schemeClr val="dk1"/>
                          </a:solidFill>
                          <a:effectLst/>
                          <a:latin typeface="+mn-lt"/>
                          <a:ea typeface="+mn-ea"/>
                          <a:cs typeface="+mn-cs"/>
                        </a:rPr>
                        <a:t>Was one of a few vocal supporters of Galileo’s discoveries and of the Copernican system.</a:t>
                      </a:r>
                      <a:endParaRPr lang="en-US" sz="1800" b="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79958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402" y="196009"/>
            <a:ext cx="10058400" cy="1609344"/>
          </a:xfrm>
        </p:spPr>
        <p:txBody>
          <a:bodyPr/>
          <a:lstStyle/>
          <a:p>
            <a:r>
              <a:rPr lang="en-US" dirty="0" err="1" smtClean="0"/>
              <a:t>galileo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1565678"/>
              </p:ext>
            </p:extLst>
          </p:nvPr>
        </p:nvGraphicFramePr>
        <p:xfrm>
          <a:off x="351691" y="1336432"/>
          <a:ext cx="11629293" cy="5454208"/>
        </p:xfrm>
        <a:graphic>
          <a:graphicData uri="http://schemas.openxmlformats.org/drawingml/2006/table">
            <a:tbl>
              <a:tblPr firstRow="1" bandRow="1">
                <a:tableStyleId>{5C22544A-7EE6-4342-B048-85BDC9FD1C3A}</a:tableStyleId>
              </a:tblPr>
              <a:tblGrid>
                <a:gridCol w="1219201"/>
                <a:gridCol w="1547446"/>
                <a:gridCol w="8862646"/>
              </a:tblGrid>
              <a:tr h="552202">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       (AIDED EYE ASTRONOMY)</a:t>
                      </a:r>
                      <a:endParaRPr lang="en-US" dirty="0"/>
                    </a:p>
                  </a:txBody>
                  <a:tcPr/>
                </a:tc>
              </a:tr>
              <a:tr h="4902006">
                <a:tc>
                  <a:txBody>
                    <a:bodyPr/>
                    <a:lstStyle/>
                    <a:p>
                      <a:r>
                        <a:rPr lang="en-US" dirty="0" smtClean="0"/>
                        <a:t>1609 A.D.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1632 A.D.</a:t>
                      </a:r>
                      <a:endParaRPr lang="en-US" dirty="0"/>
                    </a:p>
                  </a:txBody>
                  <a:tcPr/>
                </a:tc>
                <a:tc>
                  <a:txBody>
                    <a:bodyPr/>
                    <a:lstStyle/>
                    <a:p>
                      <a:r>
                        <a:rPr lang="en-US" dirty="0" smtClean="0"/>
                        <a:t>ITALY</a:t>
                      </a:r>
                      <a:endParaRPr lang="en-US" dirty="0"/>
                    </a:p>
                  </a:txBody>
                  <a:tcPr/>
                </a:tc>
                <a:tc>
                  <a:txBody>
                    <a:bodyPr/>
                    <a:lstStyle/>
                    <a:p>
                      <a:r>
                        <a:rPr lang="en-US" b="1" dirty="0" smtClean="0"/>
                        <a:t>Galileo</a:t>
                      </a:r>
                      <a:r>
                        <a:rPr lang="en-US" dirty="0" smtClean="0"/>
                        <a:t> uses </a:t>
                      </a:r>
                      <a:r>
                        <a:rPr lang="en-US" u="sng" dirty="0" smtClean="0"/>
                        <a:t>refracting telescope </a:t>
                      </a:r>
                      <a:r>
                        <a:rPr lang="en-US" dirty="0" smtClean="0"/>
                        <a:t>for astronomical observations. Galileo didn't invent the telescope but he was among the first to use a telescope for astronomical purposes. He supported the Copernican, </a:t>
                      </a:r>
                      <a:r>
                        <a:rPr lang="en-US" u="sng" dirty="0" smtClean="0"/>
                        <a:t>heliocentric</a:t>
                      </a:r>
                      <a:r>
                        <a:rPr lang="en-US" dirty="0" smtClean="0"/>
                        <a:t> solar system</a:t>
                      </a:r>
                      <a:r>
                        <a:rPr lang="en-US" baseline="0" dirty="0" smtClean="0"/>
                        <a:t> and </a:t>
                      </a:r>
                      <a:r>
                        <a:rPr lang="en-US" dirty="0" smtClean="0"/>
                        <a:t>carried out important observations of the Sun, Moon, Planets, and Stars.</a:t>
                      </a:r>
                      <a:r>
                        <a:rPr lang="en-US" baseline="0" dirty="0" smtClean="0"/>
                        <a:t>  His research validates Kepler’s model.</a:t>
                      </a:r>
                    </a:p>
                    <a:p>
                      <a:r>
                        <a:rPr lang="en-US" b="1" baseline="0" dirty="0" smtClean="0">
                          <a:hlinkClick r:id="rId3"/>
                        </a:rPr>
                        <a:t>Video Link</a:t>
                      </a:r>
                      <a:r>
                        <a:rPr lang="en-US" b="1" baseline="0" dirty="0" smtClean="0"/>
                        <a:t> </a:t>
                      </a:r>
                    </a:p>
                    <a:p>
                      <a:r>
                        <a:rPr lang="en-US" baseline="0" dirty="0" smtClean="0"/>
                        <a:t>The Copernican theory was pronounced heretical by the church. In 1616, Galileo was ordered not to “hold, teach, or defend in any manner” the Copernican theory. He obeyed for 7 years because he was a devoted Catholic.  Galileo’s friend was elected as Pope Urban VII and encouraged him to pursue his work on astronomy as long as it did not advocate the Copernican theory.  But he did.  He was summoned to Rome where he was questioned for almost a year. He finally admitted he had supported Copernican theory. He was convicted of heresy and spent his remaining years under house arrest.</a:t>
                      </a:r>
                    </a:p>
                    <a:p>
                      <a:endParaRPr lang="en-US" baseline="0" dirty="0" smtClean="0"/>
                    </a:p>
                    <a:p>
                      <a:r>
                        <a:rPr lang="en-US" baseline="0" dirty="0" smtClean="0"/>
                        <a:t>*In 1758 the ban was lifted, and in 1992 Pope John Paul II expressed regret about how the Galileo affair was handled. </a:t>
                      </a:r>
                      <a:endParaRPr lang="en-US" dirty="0"/>
                    </a:p>
                  </a:txBody>
                  <a:tcPr/>
                </a:tc>
              </a:tr>
            </a:tbl>
          </a:graphicData>
        </a:graphic>
      </p:graphicFrame>
    </p:spTree>
    <p:extLst>
      <p:ext uri="{BB962C8B-B14F-4D97-AF65-F5344CB8AC3E}">
        <p14:creationId xmlns:p14="http://schemas.microsoft.com/office/powerpoint/2010/main" val="66002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043114"/>
              </p:ext>
            </p:extLst>
          </p:nvPr>
        </p:nvGraphicFramePr>
        <p:xfrm>
          <a:off x="1069975" y="2120900"/>
          <a:ext cx="10058400" cy="2199640"/>
        </p:xfrm>
        <a:graphic>
          <a:graphicData uri="http://schemas.openxmlformats.org/drawingml/2006/table">
            <a:tbl>
              <a:tblPr firstRow="1" bandRow="1">
                <a:tableStyleId>{5C22544A-7EE6-4342-B048-85BDC9FD1C3A}</a:tableStyleId>
              </a:tblPr>
              <a:tblGrid>
                <a:gridCol w="1227748"/>
                <a:gridCol w="1634197"/>
                <a:gridCol w="7196455"/>
              </a:tblGrid>
              <a:tr h="370840">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a:t>
                      </a:r>
                      <a:endParaRPr lang="en-US" dirty="0"/>
                    </a:p>
                  </a:txBody>
                  <a:tcPr/>
                </a:tc>
              </a:tr>
              <a:tr h="370840">
                <a:tc>
                  <a:txBody>
                    <a:bodyPr/>
                    <a:lstStyle/>
                    <a:p>
                      <a:r>
                        <a:rPr lang="en-US" dirty="0" smtClean="0"/>
                        <a:t>1668 A.D.</a:t>
                      </a:r>
                      <a:endParaRPr lang="en-US" dirty="0"/>
                    </a:p>
                  </a:txBody>
                  <a:tcPr/>
                </a:tc>
                <a:tc>
                  <a:txBody>
                    <a:bodyPr/>
                    <a:lstStyle/>
                    <a:p>
                      <a:r>
                        <a:rPr lang="en-US" dirty="0" smtClean="0"/>
                        <a:t>ENGLAND</a:t>
                      </a:r>
                      <a:endParaRPr lang="en-US" dirty="0"/>
                    </a:p>
                  </a:txBody>
                  <a:tcPr/>
                </a:tc>
                <a:tc>
                  <a:txBody>
                    <a:bodyPr/>
                    <a:lstStyle/>
                    <a:p>
                      <a:r>
                        <a:rPr lang="en-US" sz="1800" b="1" kern="1200" dirty="0" smtClean="0">
                          <a:solidFill>
                            <a:schemeClr val="dk1"/>
                          </a:solidFill>
                          <a:effectLst/>
                          <a:latin typeface="+mn-lt"/>
                          <a:ea typeface="+mn-ea"/>
                          <a:cs typeface="+mn-cs"/>
                        </a:rPr>
                        <a:t>Newton’s</a:t>
                      </a:r>
                      <a:r>
                        <a:rPr lang="en-US" sz="1800" kern="1200" dirty="0" smtClean="0">
                          <a:solidFill>
                            <a:schemeClr val="dk1"/>
                          </a:solidFill>
                          <a:effectLst/>
                          <a:latin typeface="+mn-lt"/>
                          <a:ea typeface="+mn-ea"/>
                          <a:cs typeface="+mn-cs"/>
                        </a:rPr>
                        <a:t> first major public scientific</a:t>
                      </a:r>
                      <a:r>
                        <a:rPr lang="en-US" sz="1800" kern="1200" baseline="0" dirty="0" smtClean="0">
                          <a:solidFill>
                            <a:schemeClr val="dk1"/>
                          </a:solidFill>
                          <a:effectLst/>
                          <a:latin typeface="+mn-lt"/>
                          <a:ea typeface="+mn-ea"/>
                          <a:cs typeface="+mn-cs"/>
                        </a:rPr>
                        <a:t> achievement was designing and constructing a </a:t>
                      </a:r>
                      <a:r>
                        <a:rPr lang="en-US" sz="1800" u="sng" kern="1200" baseline="0" dirty="0" smtClean="0">
                          <a:solidFill>
                            <a:schemeClr val="dk1"/>
                          </a:solidFill>
                          <a:effectLst/>
                          <a:latin typeface="+mn-lt"/>
                          <a:ea typeface="+mn-ea"/>
                          <a:cs typeface="+mn-cs"/>
                        </a:rPr>
                        <a:t>reflecting telescope</a:t>
                      </a:r>
                      <a:r>
                        <a:rPr lang="en-US" sz="1800" kern="1200" baseline="0" dirty="0" smtClean="0">
                          <a:solidFill>
                            <a:schemeClr val="dk1"/>
                          </a:solidFill>
                          <a:effectLst/>
                          <a:latin typeface="+mn-lt"/>
                          <a:ea typeface="+mn-ea"/>
                          <a:cs typeface="+mn-cs"/>
                        </a:rPr>
                        <a:t>.</a:t>
                      </a:r>
                      <a:endParaRPr lang="en-US" dirty="0"/>
                    </a:p>
                  </a:txBody>
                  <a:tcPr/>
                </a:tc>
              </a:tr>
              <a:tr h="370840">
                <a:tc>
                  <a:txBody>
                    <a:bodyPr/>
                    <a:lstStyle/>
                    <a:p>
                      <a:r>
                        <a:rPr lang="en-US" dirty="0" smtClean="0"/>
                        <a:t>1687 A.D.</a:t>
                      </a:r>
                      <a:endParaRPr lang="en-US" dirty="0"/>
                    </a:p>
                  </a:txBody>
                  <a:tcPr/>
                </a:tc>
                <a:tc>
                  <a:txBody>
                    <a:bodyPr/>
                    <a:lstStyle/>
                    <a:p>
                      <a:r>
                        <a:rPr lang="en-US" dirty="0" smtClean="0"/>
                        <a:t>ENGLAND</a:t>
                      </a:r>
                      <a:endParaRPr lang="en-US" dirty="0"/>
                    </a:p>
                  </a:txBody>
                  <a:tcPr/>
                </a:tc>
                <a:tc>
                  <a:txBody>
                    <a:bodyPr/>
                    <a:lstStyle/>
                    <a:p>
                      <a:r>
                        <a:rPr lang="en-US" sz="1800" b="1" kern="1200" dirty="0" smtClean="0">
                          <a:solidFill>
                            <a:schemeClr val="dk1"/>
                          </a:solidFill>
                          <a:effectLst/>
                          <a:latin typeface="+mn-lt"/>
                          <a:ea typeface="+mn-ea"/>
                          <a:cs typeface="+mn-cs"/>
                        </a:rPr>
                        <a:t>Newton</a:t>
                      </a:r>
                      <a:r>
                        <a:rPr lang="en-US" sz="1800" b="0" kern="1200" dirty="0" smtClean="0">
                          <a:solidFill>
                            <a:schemeClr val="dk1"/>
                          </a:solidFill>
                          <a:effectLst/>
                          <a:latin typeface="+mn-lt"/>
                          <a:ea typeface="+mn-ea"/>
                          <a:cs typeface="+mn-cs"/>
                        </a:rPr>
                        <a:t>’s three</a:t>
                      </a:r>
                      <a:r>
                        <a:rPr lang="en-US" sz="1800" b="0" kern="1200" baseline="0" dirty="0" smtClean="0">
                          <a:solidFill>
                            <a:schemeClr val="dk1"/>
                          </a:solidFill>
                          <a:effectLst/>
                          <a:latin typeface="+mn-lt"/>
                          <a:ea typeface="+mn-ea"/>
                          <a:cs typeface="+mn-cs"/>
                        </a:rPr>
                        <a:t> basic laws of motion helped him arrive at his theory of gravity, which he published in 1687. </a:t>
                      </a:r>
                      <a:r>
                        <a:rPr lang="en-US" sz="1800" kern="1200" dirty="0" smtClean="0">
                          <a:solidFill>
                            <a:schemeClr val="dk1"/>
                          </a:solidFill>
                          <a:effectLst/>
                          <a:latin typeface="+mn-lt"/>
                          <a:ea typeface="+mn-ea"/>
                          <a:cs typeface="+mn-cs"/>
                        </a:rPr>
                        <a:t>Gravity was the force that kept planets in their orbits (holds the moon around the Earth, Earth around the Sun, etc.)</a:t>
                      </a:r>
                      <a:r>
                        <a:rPr lang="en-US" dirty="0" smtClean="0">
                          <a:effectLst/>
                        </a:rPr>
                        <a:t> </a:t>
                      </a:r>
                      <a:endParaRPr lang="en-US" dirty="0"/>
                    </a:p>
                  </a:txBody>
                  <a:tcPr/>
                </a:tc>
              </a:tr>
            </a:tbl>
          </a:graphicData>
        </a:graphic>
      </p:graphicFrame>
    </p:spTree>
    <p:extLst>
      <p:ext uri="{BB962C8B-B14F-4D97-AF65-F5344CB8AC3E}">
        <p14:creationId xmlns:p14="http://schemas.microsoft.com/office/powerpoint/2010/main" val="136930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6009083"/>
              </p:ext>
            </p:extLst>
          </p:nvPr>
        </p:nvGraphicFramePr>
        <p:xfrm>
          <a:off x="1069848" y="1698870"/>
          <a:ext cx="10058400" cy="4577080"/>
        </p:xfrm>
        <a:graphic>
          <a:graphicData uri="http://schemas.openxmlformats.org/drawingml/2006/table">
            <a:tbl>
              <a:tblPr firstRow="1" bandRow="1">
                <a:tableStyleId>{5C22544A-7EE6-4342-B048-85BDC9FD1C3A}</a:tableStyleId>
              </a:tblPr>
              <a:tblGrid>
                <a:gridCol w="1204302"/>
                <a:gridCol w="1570892"/>
                <a:gridCol w="7283206"/>
              </a:tblGrid>
              <a:tr h="370840">
                <a:tc>
                  <a:txBody>
                    <a:bodyPr/>
                    <a:lstStyle/>
                    <a:p>
                      <a:r>
                        <a:rPr lang="en-US" dirty="0" smtClean="0"/>
                        <a:t>DATE</a:t>
                      </a:r>
                      <a:endParaRPr lang="en-US" dirty="0"/>
                    </a:p>
                  </a:txBody>
                  <a:tcPr/>
                </a:tc>
                <a:tc>
                  <a:txBody>
                    <a:bodyPr/>
                    <a:lstStyle/>
                    <a:p>
                      <a:r>
                        <a:rPr lang="en-US" dirty="0" smtClean="0"/>
                        <a:t>LOCATION</a:t>
                      </a:r>
                      <a:endParaRPr lang="en-US" dirty="0"/>
                    </a:p>
                  </a:txBody>
                  <a:tcPr/>
                </a:tc>
                <a:tc>
                  <a:txBody>
                    <a:bodyPr/>
                    <a:lstStyle/>
                    <a:p>
                      <a:r>
                        <a:rPr lang="en-US" dirty="0" smtClean="0"/>
                        <a:t>EVENT</a:t>
                      </a:r>
                      <a:endParaRPr lang="en-US" dirty="0"/>
                    </a:p>
                  </a:txBody>
                  <a:tcPr/>
                </a:tc>
              </a:tr>
              <a:tr h="370840">
                <a:tc>
                  <a:txBody>
                    <a:bodyPr/>
                    <a:lstStyle/>
                    <a:p>
                      <a:r>
                        <a:rPr lang="en-US" dirty="0" smtClean="0"/>
                        <a:t>1929 A.D.</a:t>
                      </a:r>
                      <a:endParaRPr lang="en-US" dirty="0"/>
                    </a:p>
                  </a:txBody>
                  <a:tcPr/>
                </a:tc>
                <a:tc>
                  <a:txBody>
                    <a:bodyPr/>
                    <a:lstStyle/>
                    <a:p>
                      <a:r>
                        <a:rPr lang="en-US" dirty="0" smtClean="0"/>
                        <a:t>USA</a:t>
                      </a:r>
                      <a:endParaRPr lang="en-US" dirty="0"/>
                    </a:p>
                  </a:txBody>
                  <a:tcPr/>
                </a:tc>
                <a:tc>
                  <a:txBody>
                    <a:bodyPr/>
                    <a:lstStyle/>
                    <a:p>
                      <a:r>
                        <a:rPr lang="en-US" sz="1800" b="1" kern="1200" dirty="0" smtClean="0">
                          <a:solidFill>
                            <a:schemeClr val="dk1"/>
                          </a:solidFill>
                          <a:effectLst/>
                          <a:latin typeface="+mn-lt"/>
                          <a:ea typeface="+mn-ea"/>
                          <a:cs typeface="+mn-cs"/>
                        </a:rPr>
                        <a:t>Hubble</a:t>
                      </a:r>
                      <a:r>
                        <a:rPr lang="en-US" dirty="0" smtClean="0"/>
                        <a:t> discovers universe is expanding. Hubble found that the speed of recession of galaxies increases with distance. He explained that this is due to the expansion of the universe.</a:t>
                      </a:r>
                    </a:p>
                    <a:p>
                      <a:r>
                        <a:rPr lang="en-US" b="1" dirty="0" smtClean="0">
                          <a:hlinkClick r:id="rId2"/>
                        </a:rPr>
                        <a:t>Video Link</a:t>
                      </a:r>
                      <a:r>
                        <a:rPr lang="en-US" b="1" dirty="0" smtClean="0"/>
                        <a:t> </a:t>
                      </a:r>
                    </a:p>
                    <a:p>
                      <a:r>
                        <a:rPr lang="en-US" dirty="0" smtClean="0"/>
                        <a:t>Recessional Velocity = Hubble's constant times distance</a:t>
                      </a:r>
                    </a:p>
                    <a:p>
                      <a:r>
                        <a:rPr lang="en-US" dirty="0" smtClean="0"/>
                        <a:t>V = H</a:t>
                      </a:r>
                      <a:r>
                        <a:rPr lang="en-US" baseline="-25000" dirty="0" smtClean="0"/>
                        <a:t>o</a:t>
                      </a:r>
                      <a:r>
                        <a:rPr lang="en-US" dirty="0" smtClean="0"/>
                        <a:t> D</a:t>
                      </a:r>
                      <a:r>
                        <a:rPr lang="en-US" baseline="0" dirty="0" smtClean="0"/>
                        <a:t>  </a:t>
                      </a:r>
                      <a:r>
                        <a:rPr lang="en-US" dirty="0" smtClean="0"/>
                        <a:t>where</a:t>
                      </a:r>
                    </a:p>
                    <a:p>
                      <a:r>
                        <a:rPr lang="en-US" dirty="0" smtClean="0"/>
                        <a:t>V is the observed velocity of the galaxy away from us, usually in km/sec</a:t>
                      </a:r>
                    </a:p>
                    <a:p>
                      <a:r>
                        <a:rPr lang="en-US" dirty="0" smtClean="0"/>
                        <a:t>H is Hubble's "constant", in km/sec/</a:t>
                      </a:r>
                      <a:r>
                        <a:rPr lang="en-US" dirty="0" err="1" smtClean="0"/>
                        <a:t>Mpc</a:t>
                      </a:r>
                      <a:endParaRPr lang="en-US" dirty="0" smtClean="0"/>
                    </a:p>
                    <a:p>
                      <a:r>
                        <a:rPr lang="en-US" dirty="0" smtClean="0"/>
                        <a:t>D is the distance to the galaxy in </a:t>
                      </a:r>
                      <a:r>
                        <a:rPr lang="en-US" dirty="0" err="1" smtClean="0"/>
                        <a:t>Mpc</a:t>
                      </a:r>
                      <a:endParaRPr lang="en-US" dirty="0" smtClean="0"/>
                    </a:p>
                    <a:p>
                      <a:r>
                        <a:rPr lang="en-US" dirty="0" smtClean="0"/>
                        <a:t>Today the value is still rather uncertain, but is generally believed to be in the range of 45-90 km/sec/</a:t>
                      </a:r>
                      <a:r>
                        <a:rPr lang="en-US" dirty="0" err="1" smtClean="0"/>
                        <a:t>Mpc</a:t>
                      </a:r>
                      <a:r>
                        <a:rPr lang="en-US" dirty="0" smtClean="0"/>
                        <a:t>. </a:t>
                      </a:r>
                    </a:p>
                    <a:p>
                      <a:endParaRPr lang="en-US" dirty="0" smtClean="0"/>
                    </a:p>
                    <a:p>
                      <a:r>
                        <a:rPr lang="en-US" dirty="0" smtClean="0"/>
                        <a:t>In general, galaxies follow the smooth expansion</a:t>
                      </a:r>
                      <a:r>
                        <a:rPr lang="en-US" baseline="0" dirty="0" smtClean="0"/>
                        <a:t> where </a:t>
                      </a:r>
                      <a:r>
                        <a:rPr lang="en-US" dirty="0" smtClean="0"/>
                        <a:t>the more distant ones move faster away from us. </a:t>
                      </a:r>
                      <a:endParaRPr lang="en-US" dirty="0"/>
                    </a:p>
                  </a:txBody>
                  <a:tcPr/>
                </a:tc>
              </a:tr>
            </a:tbl>
          </a:graphicData>
        </a:graphic>
      </p:graphicFrame>
    </p:spTree>
    <p:extLst>
      <p:ext uri="{BB962C8B-B14F-4D97-AF65-F5344CB8AC3E}">
        <p14:creationId xmlns:p14="http://schemas.microsoft.com/office/powerpoint/2010/main" val="18768584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2907</TotalTime>
  <Words>1286</Words>
  <Application>Microsoft Macintosh PowerPoint</Application>
  <PresentationFormat>Widescreen</PresentationFormat>
  <Paragraphs>135</Paragraphs>
  <Slides>10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Calibri</vt:lpstr>
      <vt:lpstr>Mangal</vt:lpstr>
      <vt:lpstr>Rockwell</vt:lpstr>
      <vt:lpstr>Rockwell Condensed</vt:lpstr>
      <vt:lpstr>Rockwell Extra Bold</vt:lpstr>
      <vt:lpstr>Times New Roman</vt:lpstr>
      <vt:lpstr>Wingdings</vt:lpstr>
      <vt:lpstr>Arial</vt:lpstr>
      <vt:lpstr>Wood Type</vt:lpstr>
      <vt:lpstr>Unit 9: Astronomy</vt:lpstr>
      <vt:lpstr>Objective 1: history of astronomy</vt:lpstr>
      <vt:lpstr>How? Naked eye Tools of early astronomers</vt:lpstr>
      <vt:lpstr>Hipparchus and ptolemy</vt:lpstr>
      <vt:lpstr>copernicus</vt:lpstr>
      <vt:lpstr>Brahe and kepler</vt:lpstr>
      <vt:lpstr>galileo</vt:lpstr>
      <vt:lpstr>newton</vt:lpstr>
      <vt:lpstr>Hubble</vt:lpstr>
      <vt:lpstr>Penzias and wilson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Astronomy</dc:title>
  <dc:creator>Microsoft Office User</dc:creator>
  <cp:lastModifiedBy>Microsoft Office User</cp:lastModifiedBy>
  <cp:revision>60</cp:revision>
  <dcterms:created xsi:type="dcterms:W3CDTF">2018-04-17T11:57:08Z</dcterms:created>
  <dcterms:modified xsi:type="dcterms:W3CDTF">2018-04-19T12:24:38Z</dcterms:modified>
</cp:coreProperties>
</file>