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7" r:id="rId3"/>
    <p:sldId id="286" r:id="rId4"/>
    <p:sldId id="257" r:id="rId5"/>
    <p:sldId id="258" r:id="rId6"/>
    <p:sldId id="259" r:id="rId7"/>
    <p:sldId id="280" r:id="rId8"/>
    <p:sldId id="260" r:id="rId9"/>
    <p:sldId id="261" r:id="rId10"/>
    <p:sldId id="281" r:id="rId11"/>
    <p:sldId id="282" r:id="rId12"/>
    <p:sldId id="273" r:id="rId13"/>
    <p:sldId id="278" r:id="rId14"/>
    <p:sldId id="279" r:id="rId15"/>
    <p:sldId id="268" r:id="rId16"/>
    <p:sldId id="275" r:id="rId17"/>
    <p:sldId id="263" r:id="rId18"/>
    <p:sldId id="284" r:id="rId19"/>
    <p:sldId id="285" r:id="rId20"/>
    <p:sldId id="264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45" autoAdjust="0"/>
    <p:restoredTop sz="94689" autoAdjust="0"/>
  </p:normalViewPr>
  <p:slideViewPr>
    <p:cSldViewPr>
      <p:cViewPr varScale="1">
        <p:scale>
          <a:sx n="53" d="100"/>
          <a:sy n="53" d="100"/>
        </p:scale>
        <p:origin x="-5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44743-216F-B840-8269-29D2940428EE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F2ED-5C77-EF4D-A79C-D1DBBC9C46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7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856F0-A055-8342-9826-D8B972B857B9}" type="datetimeFigureOut">
              <a:rPr lang="en-US" smtClean="0"/>
              <a:t>9/13/16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9B09D-664D-B846-A76C-552BC3D7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31B3D-FE3F-4973-A9BC-CF3FB1C84A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to graph power point….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9B09D-664D-B846-A76C-552BC3D7C88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31B3D-FE3F-4973-A9BC-CF3FB1C84A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31B3D-FE3F-4973-A9BC-CF3FB1C84A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31B3D-FE3F-4973-A9BC-CF3FB1C84A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31B3D-FE3F-4973-A9BC-CF3FB1C84A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31B3D-FE3F-4973-A9BC-CF3FB1C84A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31B3D-FE3F-4973-A9BC-CF3FB1C84AC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DF347D-790A-4902-8D47-86178BA4195F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9AB385-A360-469C-A6B4-2E1985B4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b/Distancedisplacement.png" TargetMode="External"/><Relationship Id="rId4" Type="http://schemas.openxmlformats.org/officeDocument/2006/relationships/image" Target="../media/image4.png"/><Relationship Id="rId5" Type="http://schemas.openxmlformats.org/officeDocument/2006/relationships/image" Target="http://upload.wikimedia.org/wikipedia/commons/5/5b/Distancedisplacement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 Sections 1-3: </a:t>
            </a:r>
            <a:r>
              <a:rPr lang="en-US" dirty="0" err="1" smtClean="0"/>
              <a:t>pg</a:t>
            </a:r>
            <a:r>
              <a:rPr lang="en-US" dirty="0" smtClean="0"/>
              <a:t> 328-348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Variations on the speed equation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 = d/t</a:t>
            </a:r>
          </a:p>
          <a:p>
            <a:pPr>
              <a:buFont typeface="Wingdings" pitchFamily="2" charset="2"/>
              <a:buNone/>
            </a:pPr>
            <a:endParaRPr lang="en-US" b="1" dirty="0"/>
          </a:p>
          <a:p>
            <a:r>
              <a:rPr lang="en-US" b="1" dirty="0"/>
              <a:t>d = s *</a:t>
            </a:r>
            <a:r>
              <a:rPr lang="en-US" b="1" dirty="0" smtClean="0"/>
              <a:t> </a:t>
            </a:r>
            <a:r>
              <a:rPr lang="en-US" b="1" dirty="0"/>
              <a:t>t</a:t>
            </a:r>
          </a:p>
          <a:p>
            <a:pPr>
              <a:buFont typeface="Wingdings" pitchFamily="2" charset="2"/>
              <a:buNone/>
            </a:pPr>
            <a:endParaRPr lang="en-US" b="1" dirty="0"/>
          </a:p>
          <a:p>
            <a:r>
              <a:rPr lang="en-US" b="1" dirty="0"/>
              <a:t>t = d/s</a:t>
            </a:r>
          </a:p>
        </p:txBody>
      </p:sp>
      <p:sp>
        <p:nvSpPr>
          <p:cNvPr id="13" name="Isosceles Triangle 12"/>
          <p:cNvSpPr/>
          <p:nvPr/>
        </p:nvSpPr>
        <p:spPr bwMode="auto">
          <a:xfrm>
            <a:off x="4419600" y="2133600"/>
            <a:ext cx="3962400" cy="3810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1016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Connector 14"/>
          <p:cNvCxnSpPr>
            <a:stCxn id="13" idx="1"/>
            <a:endCxn id="13" idx="5"/>
          </p:cNvCxnSpPr>
          <p:nvPr/>
        </p:nvCxnSpPr>
        <p:spPr bwMode="auto">
          <a:xfrm rot="10800000" flipH="1">
            <a:off x="5410200" y="4038600"/>
            <a:ext cx="1981200" cy="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13" idx="3"/>
          </p:cNvCxnSpPr>
          <p:nvPr/>
        </p:nvCxnSpPr>
        <p:spPr bwMode="auto">
          <a:xfrm rot="5400000">
            <a:off x="5448300" y="4991100"/>
            <a:ext cx="1905000" cy="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5410200" y="4572000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7602" y="29718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7141" y="4563070"/>
            <a:ext cx="473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vs. Velocity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What is the difference between speed and velocity?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 lvl="1">
              <a:lnSpc>
                <a:spcPct val="90000"/>
              </a:lnSpc>
            </a:pPr>
            <a:r>
              <a:rPr lang="en-US" sz="2800" b="1" dirty="0"/>
              <a:t>Velocity tells us what </a:t>
            </a:r>
            <a:r>
              <a:rPr lang="en-US" sz="2800" b="1" u="sng" dirty="0"/>
              <a:t>direction</a:t>
            </a:r>
            <a:r>
              <a:rPr lang="en-US" sz="2800" b="1" dirty="0"/>
              <a:t> an object is moving; speed does not give us direction.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800" b="1" dirty="0"/>
          </a:p>
          <a:p>
            <a:pPr lvl="1">
              <a:lnSpc>
                <a:spcPct val="90000"/>
              </a:lnSpc>
            </a:pPr>
            <a:r>
              <a:rPr lang="en-US" sz="2800" b="1" dirty="0"/>
              <a:t>*For an object to have constant </a:t>
            </a:r>
            <a:r>
              <a:rPr lang="en-US" sz="2800" b="1" u="sng" dirty="0"/>
              <a:t>velocity</a:t>
            </a:r>
            <a:r>
              <a:rPr lang="en-US" sz="2800" b="1" dirty="0"/>
              <a:t>, speed AND direction must not be changing!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velocity in m/s of a swimmer who swims 110 m toward the shore in 72 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velocity in m/s of a baseball thrown 38 m from third base to first base in 1.7 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the displacement a cyclist would travel in 5.00 h at an average velocity of 12.0 km/h.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much time does it take for a student running at an average speed of 5.00 m/s to cover a distance of 2.00 km? (There are 1000 m in a km.)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696200" cy="1431925"/>
          </a:xfrm>
        </p:spPr>
        <p:txBody>
          <a:bodyPr/>
          <a:lstStyle/>
          <a:p>
            <a:r>
              <a:rPr lang="en-US" dirty="0" smtClean="0"/>
              <a:t>Check Your Understanding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</a:t>
            </a:r>
            <a:r>
              <a:rPr lang="en-US" dirty="0"/>
              <a:t>is the difference between distance and displacement?</a:t>
            </a:r>
          </a:p>
          <a:p>
            <a:pPr lvl="1">
              <a:buFontTx/>
              <a:buNone/>
            </a:pPr>
            <a:endParaRPr lang="en-US" dirty="0"/>
          </a:p>
          <a:p>
            <a:pPr lvl="1"/>
            <a:r>
              <a:rPr lang="en-US" dirty="0"/>
              <a:t>What is a runner’s average speed if they run for 2 hours and go 12 miles?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is the difference between distance and displacement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b="1" dirty="0" smtClean="0">
                <a:solidFill>
                  <a:srgbClr val="FF6600"/>
                </a:solidFill>
              </a:rPr>
              <a:t>Distance:  </a:t>
            </a:r>
            <a:r>
              <a:rPr lang="en-US" sz="2800" dirty="0" smtClean="0">
                <a:solidFill>
                  <a:srgbClr val="FF6600"/>
                </a:solidFill>
              </a:rPr>
              <a:t>How far an object has moved, direction doesn’t matter</a:t>
            </a:r>
          </a:p>
          <a:p>
            <a:pPr lvl="1"/>
            <a:r>
              <a:rPr lang="en-US" sz="2800" b="1" dirty="0" smtClean="0">
                <a:solidFill>
                  <a:srgbClr val="FF6600"/>
                </a:solidFill>
              </a:rPr>
              <a:t>Displacement:  </a:t>
            </a:r>
            <a:r>
              <a:rPr lang="en-US" sz="2800" dirty="0" smtClean="0">
                <a:solidFill>
                  <a:srgbClr val="FF6600"/>
                </a:solidFill>
              </a:rPr>
              <a:t>How far an object moved from its starting point; measured by the shortest path between the start and finish.</a:t>
            </a:r>
            <a:endParaRPr lang="en-US" sz="2800" dirty="0">
              <a:solidFill>
                <a:srgbClr val="FF6600"/>
              </a:solidFill>
            </a:endParaRPr>
          </a:p>
          <a:p>
            <a:pPr lvl="1">
              <a:buFontTx/>
              <a:buNone/>
            </a:pPr>
            <a:endParaRPr lang="en-US" sz="1800" dirty="0"/>
          </a:p>
          <a:p>
            <a:r>
              <a:rPr lang="en-US" sz="2800" dirty="0"/>
              <a:t>What is a runner’s average speed if they run for 2 hours and go 12 miles</a:t>
            </a:r>
            <a:r>
              <a:rPr lang="en-US" sz="2800" dirty="0" smtClean="0"/>
              <a:t>?</a:t>
            </a:r>
          </a:p>
          <a:p>
            <a:pPr lvl="1"/>
            <a:r>
              <a:rPr lang="en-US" sz="2700" b="1" dirty="0" smtClean="0">
                <a:solidFill>
                  <a:srgbClr val="FF6600"/>
                </a:solidFill>
              </a:rPr>
              <a:t>s=d/t</a:t>
            </a:r>
          </a:p>
          <a:p>
            <a:pPr lvl="1"/>
            <a:r>
              <a:rPr lang="en-US" sz="2700" b="1" dirty="0" smtClean="0">
                <a:solidFill>
                  <a:srgbClr val="FF6600"/>
                </a:solidFill>
              </a:rPr>
              <a:t>s=12/2 = 6 miles per hour</a:t>
            </a:r>
            <a:endParaRPr lang="en-US" sz="2700" b="1" dirty="0">
              <a:solidFill>
                <a:srgbClr val="FF6600"/>
              </a:solidFill>
            </a:endParaRP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True or False?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Distance divided by time is a measure of average </a:t>
            </a:r>
            <a:r>
              <a:rPr lang="en-US" u="sng" dirty="0" smtClean="0"/>
              <a:t>velocity.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Displacement</a:t>
            </a:r>
            <a:r>
              <a:rPr lang="en-US" dirty="0" smtClean="0"/>
              <a:t> must be straight and must include a direction.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Displacement divided by time is a measure of </a:t>
            </a:r>
            <a:r>
              <a:rPr lang="en-US" u="sng" dirty="0" smtClean="0"/>
              <a:t>speed.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Instantaneous speed</a:t>
            </a:r>
            <a:r>
              <a:rPr lang="en-US" dirty="0" smtClean="0"/>
              <a:t> is a speed measured in an infinitely small time interval (at one point in time).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SI unit of speed is </a:t>
            </a:r>
            <a:r>
              <a:rPr lang="en-US" u="sng" dirty="0" smtClean="0"/>
              <a:t>miles per hour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24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Acceleration is the rate at which velocity changes over time.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change in speed, direction, or both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Equation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 SI units, acceleration is measured in meters per second per second (m/s/s) or m/s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be determined from a velocity-time graph.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Does acceleration always mean you are going faster?</a:t>
            </a:r>
            <a:endParaRPr lang="en-US" dirty="0" smtClean="0"/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550088"/>
              </p:ext>
            </p:extLst>
          </p:nvPr>
        </p:nvGraphicFramePr>
        <p:xfrm>
          <a:off x="1524000" y="3505200"/>
          <a:ext cx="711993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Document" r:id="rId3" imgW="8229600" imgH="711200" progId="Word.Document.8">
                  <p:embed/>
                </p:oleObj>
              </mc:Choice>
              <mc:Fallback>
                <p:oleObj name="Document" r:id="rId3" imgW="8229600" imgH="711200" progId="Word.Document.8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7119937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Positive Acceleration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speed increases, the acceleration is positive</a:t>
            </a:r>
          </a:p>
          <a:p>
            <a:r>
              <a:rPr lang="en-US" dirty="0"/>
              <a:t>a = </a:t>
            </a:r>
            <a:r>
              <a:rPr lang="en-US" u="sng" dirty="0" err="1"/>
              <a:t>v</a:t>
            </a:r>
            <a:r>
              <a:rPr lang="en-US" u="sng" baseline="-25000" dirty="0" err="1"/>
              <a:t>f</a:t>
            </a:r>
            <a:r>
              <a:rPr lang="en-US" u="sng" dirty="0"/>
              <a:t>-v</a:t>
            </a:r>
            <a:r>
              <a:rPr lang="en-US" u="sng" baseline="-25000" dirty="0"/>
              <a:t>i</a:t>
            </a:r>
            <a:br>
              <a:rPr lang="en-US" u="sng" baseline="-25000" dirty="0"/>
            </a:br>
            <a:r>
              <a:rPr lang="en-US" baseline="-25000" dirty="0"/>
              <a:t>	      </a:t>
            </a:r>
            <a:r>
              <a:rPr lang="en-US" dirty="0" err="1"/>
              <a:t>t</a:t>
            </a:r>
            <a:endParaRPr lang="en-US" u="sng" dirty="0"/>
          </a:p>
          <a:p>
            <a:r>
              <a:rPr lang="en-US" dirty="0"/>
              <a:t>Unit of measurement is </a:t>
            </a:r>
            <a:br>
              <a:rPr lang="en-US" dirty="0"/>
            </a:br>
            <a:r>
              <a:rPr lang="en-US" dirty="0"/>
              <a:t>usually </a:t>
            </a:r>
            <a:r>
              <a:rPr lang="en-US" dirty="0" err="1"/>
              <a:t>m/s/s</a:t>
            </a:r>
            <a:r>
              <a:rPr lang="en-US" dirty="0"/>
              <a:t> or m/s</a:t>
            </a:r>
            <a:r>
              <a:rPr lang="en-US" baseline="30000" dirty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2590800" y="2514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038600" y="2209800"/>
            <a:ext cx="2819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 err="1"/>
              <a:t>v</a:t>
            </a:r>
            <a:r>
              <a:rPr lang="en-US" sz="2500" baseline="-25000" dirty="0" err="1"/>
              <a:t>f</a:t>
            </a:r>
            <a:r>
              <a:rPr lang="en-US" sz="2500" baseline="-25000" dirty="0"/>
              <a:t> </a:t>
            </a:r>
            <a:r>
              <a:rPr lang="en-US" sz="2500" dirty="0"/>
              <a:t>&gt; v</a:t>
            </a:r>
            <a:r>
              <a:rPr lang="en-US" sz="2500" baseline="-25000" dirty="0"/>
              <a:t>i</a:t>
            </a:r>
            <a:endParaRPr lang="en-US" sz="2500" dirty="0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629400" y="3200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6629400" y="5791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943600" y="58674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Time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 rot="16200000">
            <a:off x="4526757" y="4464843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Speed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6629400" y="3200400"/>
            <a:ext cx="16764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Negative Acceleration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speed decreases, the acceleration is negative. </a:t>
            </a:r>
          </a:p>
          <a:p>
            <a:r>
              <a:rPr lang="en-US" dirty="0"/>
              <a:t>a = </a:t>
            </a:r>
            <a:r>
              <a:rPr lang="en-US" u="sng" dirty="0" err="1"/>
              <a:t>v</a:t>
            </a:r>
            <a:r>
              <a:rPr lang="en-US" u="sng" baseline="-25000" dirty="0" err="1"/>
              <a:t>f</a:t>
            </a:r>
            <a:r>
              <a:rPr lang="en-US" u="sng" dirty="0"/>
              <a:t>-v</a:t>
            </a:r>
            <a:r>
              <a:rPr lang="en-US" u="sng" baseline="-25000" dirty="0"/>
              <a:t>i</a:t>
            </a:r>
            <a:br>
              <a:rPr lang="en-US" u="sng" baseline="-25000" dirty="0"/>
            </a:br>
            <a:r>
              <a:rPr lang="en-US" baseline="-25000" dirty="0"/>
              <a:t>	     </a:t>
            </a:r>
            <a:r>
              <a:rPr lang="en-US" baseline="-25000"/>
              <a:t> </a:t>
            </a:r>
            <a:r>
              <a:rPr lang="en-US" smtClean="0"/>
              <a:t>t</a:t>
            </a:r>
          </a:p>
          <a:p>
            <a:r>
              <a:rPr lang="en-US" dirty="0" smtClean="0"/>
              <a:t>Unit </a:t>
            </a:r>
            <a:r>
              <a:rPr lang="en-US" dirty="0"/>
              <a:t>of measurement is </a:t>
            </a:r>
            <a:br>
              <a:rPr lang="en-US" dirty="0"/>
            </a:br>
            <a:r>
              <a:rPr lang="en-US" dirty="0"/>
              <a:t>usually m/s/s or m/s</a:t>
            </a:r>
            <a:r>
              <a:rPr lang="en-US" baseline="30000" dirty="0"/>
              <a:t>2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2514600" y="2438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86200" y="2133600"/>
            <a:ext cx="2819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 err="1"/>
              <a:t>v</a:t>
            </a:r>
            <a:r>
              <a:rPr lang="en-US" sz="2500" baseline="-25000" dirty="0" err="1"/>
              <a:t>f</a:t>
            </a:r>
            <a:r>
              <a:rPr lang="en-US" sz="2500" baseline="-25000" dirty="0"/>
              <a:t> </a:t>
            </a:r>
            <a:r>
              <a:rPr lang="en-US" sz="2500" dirty="0"/>
              <a:t>&lt; v</a:t>
            </a:r>
            <a:r>
              <a:rPr lang="en-US" sz="2500" baseline="-25000" dirty="0"/>
              <a:t>i</a:t>
            </a:r>
            <a:endParaRPr lang="en-US" sz="2500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629400" y="3200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6629400" y="5791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943600" y="58674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Time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 rot="16200000">
            <a:off x="4526757" y="4464843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Arial" charset="0"/>
              </a:rPr>
              <a:t>Speed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629400" y="3733800"/>
            <a:ext cx="1981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Vocab: </a:t>
            </a:r>
            <a:r>
              <a:rPr lang="en-US" dirty="0" err="1" smtClean="0"/>
              <a:t>Ch</a:t>
            </a:r>
            <a:r>
              <a:rPr lang="en-US" dirty="0" smtClean="0"/>
              <a:t> 11.1-3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447800"/>
            <a:ext cx="8153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Frame of Reference (reference point)</a:t>
            </a:r>
          </a:p>
          <a:p>
            <a:r>
              <a:rPr lang="en-US" dirty="0" smtClean="0"/>
              <a:t>Scalar vs. Vector</a:t>
            </a:r>
          </a:p>
          <a:p>
            <a:r>
              <a:rPr lang="en-US" dirty="0" smtClean="0"/>
              <a:t>Distance</a:t>
            </a:r>
          </a:p>
          <a:p>
            <a:r>
              <a:rPr lang="en-US" dirty="0" smtClean="0"/>
              <a:t>Displacement</a:t>
            </a:r>
          </a:p>
          <a:p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Instantaneous speed</a:t>
            </a:r>
          </a:p>
          <a:p>
            <a:pPr lvl="1"/>
            <a:r>
              <a:rPr lang="en-US" dirty="0" smtClean="0"/>
              <a:t>Constant Speed</a:t>
            </a:r>
          </a:p>
          <a:p>
            <a:pPr lvl="1"/>
            <a:r>
              <a:rPr lang="en-US" dirty="0"/>
              <a:t>Average </a:t>
            </a:r>
            <a:r>
              <a:rPr lang="en-US" dirty="0" smtClean="0"/>
              <a:t>speed</a:t>
            </a:r>
          </a:p>
          <a:p>
            <a:r>
              <a:rPr lang="en-US" dirty="0" smtClean="0"/>
              <a:t>Velocity</a:t>
            </a:r>
          </a:p>
          <a:p>
            <a:r>
              <a:rPr lang="en-US" dirty="0" smtClean="0"/>
              <a:t>Acceleration </a:t>
            </a:r>
          </a:p>
          <a:p>
            <a:pPr lvl="1"/>
            <a:r>
              <a:rPr lang="en-US" dirty="0" smtClean="0"/>
              <a:t>Instantaneous acceleration</a:t>
            </a:r>
          </a:p>
          <a:p>
            <a:pPr lvl="1"/>
            <a:r>
              <a:rPr lang="en-US" dirty="0" smtClean="0"/>
              <a:t>Constant acceleration</a:t>
            </a:r>
          </a:p>
          <a:p>
            <a:pPr lvl="1"/>
            <a:r>
              <a:rPr lang="en-US" dirty="0"/>
              <a:t>Average </a:t>
            </a:r>
            <a:r>
              <a:rPr lang="en-US" dirty="0" smtClean="0"/>
              <a:t>acceleration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skater goes from a standstill to a speed of 6.7 m/s in 12 seconds.  What is the acceleration of the skater</a:t>
            </a:r>
            <a:r>
              <a:rPr lang="en-US" dirty="0" smtClean="0"/>
              <a:t>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skater travels at a constant velocity of 4.5m/s westward, then speeds up with a steady acceleration of 2.3m/s</a:t>
            </a:r>
            <a:r>
              <a:rPr lang="en-US" baseline="30000" dirty="0"/>
              <a:t>2</a:t>
            </a:r>
            <a:r>
              <a:rPr lang="en-US" dirty="0"/>
              <a:t>.  Calculate the skater’s speed after accelerating for 5.0s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dog runs with an initial speed of 1.5m/s on a waxed floor.  It slides to a stop with an acceleration of -0.35m/s</a:t>
            </a:r>
            <a:r>
              <a:rPr lang="en-US" baseline="30000" dirty="0"/>
              <a:t>2</a:t>
            </a:r>
            <a:r>
              <a:rPr lang="en-US" dirty="0"/>
              <a:t>.  How long does it take for the dog to come to a stop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child rides on a merry-go-round at a constant speed of 4.5 </a:t>
            </a:r>
            <a:r>
              <a:rPr lang="en-US" dirty="0" err="1" smtClean="0"/>
              <a:t>m/s</a:t>
            </a:r>
            <a:r>
              <a:rPr lang="en-US" dirty="0" smtClean="0"/>
              <a:t>.  Is the child accelerating?  Why or why not?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43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</a:t>
            </a:r>
            <a:r>
              <a:rPr lang="en-US" dirty="0" err="1" smtClean="0"/>
              <a:t>vs</a:t>
            </a:r>
            <a:r>
              <a:rPr lang="en-US" dirty="0" smtClean="0"/>
              <a:t>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Scalar – magnitude</a:t>
            </a:r>
            <a:br>
              <a:rPr lang="en-US" dirty="0" smtClean="0"/>
            </a:br>
            <a:r>
              <a:rPr lang="en-US" dirty="0" smtClean="0"/>
              <a:t>	EX: speed, distance, mass, volume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Vector – magnitude and direction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EX: velocity, acceleration, force</a:t>
            </a:r>
            <a:r>
              <a:rPr lang="en-US" smtClean="0"/>
              <a:t>, momentum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Motion is an object’s change in position relative to a reference point</a:t>
            </a:r>
          </a:p>
          <a:p>
            <a:r>
              <a:rPr lang="en-US" sz="3600" b="1" dirty="0" smtClean="0"/>
              <a:t>Relative motion:</a:t>
            </a:r>
            <a:r>
              <a:rPr lang="en-US" sz="3600" dirty="0" smtClean="0"/>
              <a:t>  Motion we don’t always notice (sitting in a desk, but Earth is moving relative to other planets)</a:t>
            </a:r>
            <a:endParaRPr lang="en-US" sz="3600" dirty="0"/>
          </a:p>
          <a:p>
            <a:r>
              <a:rPr lang="en-US" sz="3200" dirty="0" smtClean="0"/>
              <a:t>Displacement vs. Distance</a:t>
            </a:r>
          </a:p>
          <a:p>
            <a:pPr lvl="2">
              <a:spcBef>
                <a:spcPct val="0"/>
              </a:spcBef>
              <a:buSzTx/>
            </a:pPr>
            <a:r>
              <a:rPr lang="en-US" sz="3200" dirty="0" smtClean="0"/>
              <a:t>Distance: the change in the position of an object</a:t>
            </a:r>
          </a:p>
          <a:p>
            <a:pPr lvl="3">
              <a:spcBef>
                <a:spcPct val="0"/>
              </a:spcBef>
              <a:buSzTx/>
            </a:pPr>
            <a:r>
              <a:rPr lang="en-US" sz="3200" dirty="0" smtClean="0"/>
              <a:t>Measures the path taken</a:t>
            </a:r>
          </a:p>
          <a:p>
            <a:pPr lvl="2">
              <a:spcBef>
                <a:spcPct val="0"/>
              </a:spcBef>
              <a:buSzTx/>
            </a:pPr>
            <a:r>
              <a:rPr lang="en-US" sz="3200" dirty="0" smtClean="0"/>
              <a:t>Displacement is the change of an object’s position</a:t>
            </a:r>
          </a:p>
          <a:p>
            <a:pPr lvl="3">
              <a:spcBef>
                <a:spcPct val="0"/>
              </a:spcBef>
              <a:buSzTx/>
            </a:pPr>
            <a:r>
              <a:rPr lang="en-US" sz="3200" dirty="0" smtClean="0"/>
              <a:t>Must always include direction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vs. Displacement</a:t>
            </a:r>
            <a:endParaRPr lang="en-US" dirty="0"/>
          </a:p>
        </p:txBody>
      </p:sp>
      <p:pic>
        <p:nvPicPr>
          <p:cNvPr id="10" name="Picture 12" descr="10_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524000"/>
            <a:ext cx="4282041" cy="3429000"/>
          </a:xfrm>
          <a:noFill/>
          <a:ln/>
        </p:spPr>
      </p:pic>
      <p:pic>
        <p:nvPicPr>
          <p:cNvPr id="4" name="Picture 5" descr="Image:Distancedisplacement.png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572000" y="3581400"/>
            <a:ext cx="4572000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Describing</a:t>
            </a:r>
            <a:r>
              <a:rPr lang="en-US" i="1" dirty="0" smtClean="0"/>
              <a:t> </a:t>
            </a:r>
            <a:r>
              <a:rPr lang="en-US" dirty="0" smtClean="0"/>
              <a:t>Motion</a:t>
            </a:r>
            <a:r>
              <a:rPr lang="en-US" i="1" dirty="0" smtClean="0"/>
              <a:t> continued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Speed describes how fast an object moves</a:t>
            </a:r>
          </a:p>
          <a:p>
            <a:pPr lvl="1"/>
            <a:r>
              <a:rPr lang="en-US" sz="3100" dirty="0" smtClean="0"/>
              <a:t>distance traveled divided by the time interval The SI unit = meters per second (m/s).</a:t>
            </a:r>
          </a:p>
          <a:p>
            <a:pPr lvl="1"/>
            <a:r>
              <a:rPr lang="en-US" sz="3100" dirty="0" smtClean="0"/>
              <a:t>can be determined from a distance-time graph</a:t>
            </a:r>
          </a:p>
          <a:p>
            <a:pPr lvl="2"/>
            <a:r>
              <a:rPr lang="en-US" sz="2700" dirty="0" smtClean="0"/>
              <a:t>When graphed, distance on the </a:t>
            </a:r>
            <a:r>
              <a:rPr lang="en-US" sz="2700" i="1" dirty="0" smtClean="0"/>
              <a:t>y</a:t>
            </a:r>
            <a:r>
              <a:rPr lang="en-US" sz="2700" dirty="0" smtClean="0"/>
              <a:t>-axis and time on the </a:t>
            </a:r>
            <a:r>
              <a:rPr lang="en-US" sz="2700" i="1" dirty="0" smtClean="0"/>
              <a:t>x</a:t>
            </a:r>
            <a:r>
              <a:rPr lang="en-US" sz="2700" dirty="0" smtClean="0"/>
              <a:t>-axis</a:t>
            </a:r>
          </a:p>
          <a:p>
            <a:pPr lvl="3"/>
            <a:r>
              <a:rPr lang="en-US" sz="2700" dirty="0" smtClean="0"/>
              <a:t>slope of the graph is speed</a:t>
            </a:r>
          </a:p>
          <a:p>
            <a:pPr lvl="2"/>
            <a:endParaRPr lang="en-US" sz="28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Speed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600200" y="2514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1600200" y="5105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00200" y="51816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Time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rot="16200000">
            <a:off x="-502443" y="3779043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Distance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1600200" y="2514600"/>
            <a:ext cx="16764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1600200" y="40386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971800" y="4038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4114800" y="26670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3352800" y="2057400"/>
            <a:ext cx="3200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553200" y="1905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Constant speed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4495800" y="32004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629400" y="2971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Changing speed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066800" y="5715000"/>
            <a:ext cx="8229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The slope of the line tells us how fast an object is moving.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Steep = fast	Horizontal = object at rest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Distance-Time Graph</a:t>
            </a:r>
            <a:endParaRPr lang="en-U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524000"/>
            <a:ext cx="3581400" cy="531976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Describing</a:t>
            </a:r>
            <a:r>
              <a:rPr lang="en-US" i="1" dirty="0"/>
              <a:t> </a:t>
            </a:r>
            <a:r>
              <a:rPr lang="en-US" dirty="0"/>
              <a:t>Motion</a:t>
            </a:r>
            <a:r>
              <a:rPr lang="en-US" i="1" dirty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i="1" dirty="0" smtClean="0"/>
              <a:t>Average speed</a:t>
            </a:r>
            <a:r>
              <a:rPr lang="en-US" dirty="0" smtClean="0"/>
              <a:t> is calculated as distance divided by time.</a:t>
            </a:r>
          </a:p>
          <a:p>
            <a:endParaRPr lang="en-US" dirty="0" smtClean="0"/>
          </a:p>
          <a:p>
            <a:r>
              <a:rPr lang="en-US" dirty="0"/>
              <a:t>When an object covers equal distances in equal amounts of time, it is moving at a </a:t>
            </a:r>
            <a:r>
              <a:rPr lang="en-US" i="1" dirty="0"/>
              <a:t>constant </a:t>
            </a:r>
            <a:r>
              <a:rPr lang="en-US" i="1" dirty="0" smtClean="0"/>
              <a:t>speed</a:t>
            </a:r>
          </a:p>
          <a:p>
            <a:r>
              <a:rPr lang="en-US" i="1" dirty="0" smtClean="0"/>
              <a:t>Instantaneous speed</a:t>
            </a:r>
            <a:r>
              <a:rPr lang="en-US" dirty="0" smtClean="0"/>
              <a:t> is the speed at a given point in time</a:t>
            </a:r>
          </a:p>
          <a:p>
            <a:pPr lvl="1">
              <a:buNone/>
            </a:pPr>
            <a:endParaRPr lang="en-US" dirty="0" smtClean="0"/>
          </a:p>
          <a:p>
            <a:pPr lvl="6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856184"/>
              </p:ext>
            </p:extLst>
          </p:nvPr>
        </p:nvGraphicFramePr>
        <p:xfrm>
          <a:off x="2638425" y="2438400"/>
          <a:ext cx="16843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3" imgW="1066800" imgH="393700" progId="Equation.3">
                  <p:embed/>
                </p:oleObj>
              </mc:Choice>
              <mc:Fallback>
                <p:oleObj name="Equation" r:id="rId3" imgW="1066800" imgH="39370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2438400"/>
                        <a:ext cx="1684338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166294"/>
              </p:ext>
            </p:extLst>
          </p:nvPr>
        </p:nvGraphicFramePr>
        <p:xfrm>
          <a:off x="4876800" y="2362200"/>
          <a:ext cx="685800" cy="7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5" imgW="380880" imgH="393480" progId="Equation.3">
                  <p:embed/>
                </p:oleObj>
              </mc:Choice>
              <mc:Fallback>
                <p:oleObj name="Equation" r:id="rId5" imgW="380880" imgH="393480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62200"/>
                        <a:ext cx="685800" cy="708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26394</TotalTime>
  <Words>703</Words>
  <Application>Microsoft Macintosh PowerPoint</Application>
  <PresentationFormat>On-screen Show (4:3)</PresentationFormat>
  <Paragraphs>125</Paragraphs>
  <Slides>21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Median</vt:lpstr>
      <vt:lpstr>Equation</vt:lpstr>
      <vt:lpstr>Document</vt:lpstr>
      <vt:lpstr>Motion</vt:lpstr>
      <vt:lpstr>Key Vocab: Ch 11.1-3</vt:lpstr>
      <vt:lpstr>Scalar vs Vector</vt:lpstr>
      <vt:lpstr>Describing Motion</vt:lpstr>
      <vt:lpstr>Distance vs. Displacement</vt:lpstr>
      <vt:lpstr>Describing Motion continued</vt:lpstr>
      <vt:lpstr>Graphing Speed</vt:lpstr>
      <vt:lpstr>Distance-Time Graph</vt:lpstr>
      <vt:lpstr>Describing Motion continued</vt:lpstr>
      <vt:lpstr>Variations on the speed equation</vt:lpstr>
      <vt:lpstr>Speed vs. Velocity</vt:lpstr>
      <vt:lpstr>Velocity Practice</vt:lpstr>
      <vt:lpstr>Check Your Understanding</vt:lpstr>
      <vt:lpstr>Answers</vt:lpstr>
      <vt:lpstr>Daily Quiz</vt:lpstr>
      <vt:lpstr>PowerPoint Presentation</vt:lpstr>
      <vt:lpstr>Acceleration</vt:lpstr>
      <vt:lpstr>Positive Acceleration</vt:lpstr>
      <vt:lpstr>Negative Acceleration</vt:lpstr>
      <vt:lpstr>Acceleration Practice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Melly</dc:creator>
  <cp:lastModifiedBy>LPS LPS</cp:lastModifiedBy>
  <cp:revision>60</cp:revision>
  <cp:lastPrinted>2012-03-13T12:56:59Z</cp:lastPrinted>
  <dcterms:created xsi:type="dcterms:W3CDTF">2013-09-03T19:07:36Z</dcterms:created>
  <dcterms:modified xsi:type="dcterms:W3CDTF">2016-09-14T13:59:58Z</dcterms:modified>
</cp:coreProperties>
</file>