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301" r:id="rId4"/>
    <p:sldId id="258" r:id="rId5"/>
    <p:sldId id="300" r:id="rId6"/>
    <p:sldId id="302" r:id="rId7"/>
    <p:sldId id="303" r:id="rId8"/>
    <p:sldId id="265" r:id="rId9"/>
    <p:sldId id="267" r:id="rId10"/>
    <p:sldId id="268" r:id="rId11"/>
    <p:sldId id="305" r:id="rId12"/>
    <p:sldId id="304" r:id="rId13"/>
    <p:sldId id="306" r:id="rId14"/>
    <p:sldId id="307" r:id="rId15"/>
    <p:sldId id="308" r:id="rId16"/>
    <p:sldId id="309" r:id="rId17"/>
    <p:sldId id="310" r:id="rId18"/>
    <p:sldId id="298" r:id="rId19"/>
    <p:sldId id="281" r:id="rId20"/>
    <p:sldId id="273" r:id="rId21"/>
    <p:sldId id="276" r:id="rId22"/>
    <p:sldId id="312" r:id="rId23"/>
    <p:sldId id="319" r:id="rId24"/>
    <p:sldId id="320" r:id="rId25"/>
    <p:sldId id="321" r:id="rId26"/>
    <p:sldId id="275" r:id="rId27"/>
    <p:sldId id="338" r:id="rId28"/>
    <p:sldId id="341" r:id="rId29"/>
    <p:sldId id="339" r:id="rId30"/>
    <p:sldId id="350" r:id="rId31"/>
    <p:sldId id="314" r:id="rId32"/>
    <p:sldId id="337" r:id="rId33"/>
    <p:sldId id="316" r:id="rId34"/>
    <p:sldId id="318" r:id="rId35"/>
    <p:sldId id="270" r:id="rId36"/>
    <p:sldId id="343" r:id="rId37"/>
    <p:sldId id="344" r:id="rId38"/>
    <p:sldId id="323" r:id="rId39"/>
    <p:sldId id="325" r:id="rId40"/>
    <p:sldId id="326" r:id="rId41"/>
    <p:sldId id="345" r:id="rId42"/>
    <p:sldId id="346" r:id="rId43"/>
    <p:sldId id="347" r:id="rId44"/>
    <p:sldId id="317" r:id="rId45"/>
    <p:sldId id="336" r:id="rId46"/>
    <p:sldId id="322" r:id="rId47"/>
    <p:sldId id="282" r:id="rId48"/>
    <p:sldId id="283" r:id="rId49"/>
    <p:sldId id="327" r:id="rId50"/>
    <p:sldId id="328" r:id="rId51"/>
    <p:sldId id="284" r:id="rId52"/>
    <p:sldId id="330" r:id="rId53"/>
    <p:sldId id="331" r:id="rId54"/>
    <p:sldId id="329" r:id="rId55"/>
    <p:sldId id="285" r:id="rId56"/>
    <p:sldId id="332" r:id="rId57"/>
    <p:sldId id="351" r:id="rId58"/>
    <p:sldId id="287" r:id="rId59"/>
    <p:sldId id="289" r:id="rId60"/>
    <p:sldId id="334" r:id="rId61"/>
    <p:sldId id="335" r:id="rId62"/>
    <p:sldId id="348" r:id="rId63"/>
    <p:sldId id="352" r:id="rId64"/>
    <p:sldId id="353" r:id="rId65"/>
    <p:sldId id="349" r:id="rId66"/>
    <p:sldId id="290" r:id="rId67"/>
    <p:sldId id="294" r:id="rId68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9" autoAdjust="0"/>
    <p:restoredTop sz="74506" autoAdjust="0"/>
  </p:normalViewPr>
  <p:slideViewPr>
    <p:cSldViewPr>
      <p:cViewPr>
        <p:scale>
          <a:sx n="70" d="100"/>
          <a:sy n="70" d="100"/>
        </p:scale>
        <p:origin x="248" y="160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2984"/>
    </p:cViewPr>
  </p:sorterViewPr>
  <p:notesViewPr>
    <p:cSldViewPr>
      <p:cViewPr varScale="1">
        <p:scale>
          <a:sx n="72" d="100"/>
          <a:sy n="72" d="100"/>
        </p:scale>
        <p:origin x="-1986" y="-102"/>
      </p:cViewPr>
      <p:guideLst>
        <p:guide orient="horz" pos="28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287FF-A3B1-9F4C-87C1-AD74B5893155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4EB6-FF89-864C-A12E-46622C88D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A85C-3CC5-4B8D-8A49-7860697F0F65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679450"/>
            <a:ext cx="4540250" cy="3405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522D1-5814-4BEC-B9A3-5B79A9F56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3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2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8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this slide for extra information if students are confused about why different waves travel through different materials at different 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for extra information if students are confused about why different waves travel through different materials at different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for extra information if students are confused about why different waves travel through different materials at different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for extra information if students are confused about why different waves travel through different materials at different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for extra information if students are confused about why different waves travel through different materials at different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522D1-5814-4BEC-B9A3-5B79A9F56D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46402-C5F4-49E2-9B9D-9C471EFD8626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59289-2F38-4D2E-84E3-E359844A6F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emf"/><Relationship Id="rId4" Type="http://schemas.openxmlformats.org/officeDocument/2006/relationships/slide" Target="slide26.xml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BfpBPEL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b1VT0J3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Parts of a Wave</a:t>
            </a:r>
          </a:p>
          <a:p>
            <a:pPr lvl="1"/>
            <a:r>
              <a:rPr lang="en-US" dirty="0"/>
              <a:t>Waves differ in the following ways:</a:t>
            </a:r>
          </a:p>
          <a:p>
            <a:pPr lvl="2"/>
            <a:r>
              <a:rPr lang="en-US" dirty="0"/>
              <a:t>How much energy they carry</a:t>
            </a:r>
          </a:p>
          <a:p>
            <a:pPr lvl="2"/>
            <a:r>
              <a:rPr lang="en-US" dirty="0"/>
              <a:t>How fast they travel</a:t>
            </a:r>
          </a:p>
          <a:p>
            <a:pPr lvl="2"/>
            <a:r>
              <a:rPr lang="en-US" dirty="0"/>
              <a:t>How they look</a:t>
            </a:r>
          </a:p>
          <a:p>
            <a:pPr lvl="3"/>
            <a:r>
              <a:rPr lang="en-US" dirty="0"/>
              <a:t>Transverse waves have high points and low points</a:t>
            </a:r>
          </a:p>
          <a:p>
            <a:pPr lvl="4"/>
            <a:r>
              <a:rPr lang="en-US" dirty="0"/>
              <a:t>Highest point = crest</a:t>
            </a:r>
          </a:p>
          <a:p>
            <a:pPr lvl="4"/>
            <a:r>
              <a:rPr lang="en-US" dirty="0"/>
              <a:t>Lowest point = trough</a:t>
            </a:r>
          </a:p>
          <a:p>
            <a:pPr lvl="3"/>
            <a:r>
              <a:rPr lang="en-US" dirty="0"/>
              <a:t>Compressional waves have regions of high and low density</a:t>
            </a:r>
          </a:p>
          <a:p>
            <a:pPr lvl="4"/>
            <a:r>
              <a:rPr lang="en-US" dirty="0"/>
              <a:t>High density (squished) regions = compressions</a:t>
            </a:r>
          </a:p>
          <a:p>
            <a:pPr lvl="4"/>
            <a:r>
              <a:rPr lang="en-US" dirty="0"/>
              <a:t>Low density (stretched) regions = rarefactions </a:t>
            </a:r>
            <a:r>
              <a:rPr lang="en-US" dirty="0">
                <a:hlinkClick r:id="rId2" action="ppaction://hlinksldjump"/>
              </a:rPr>
              <a:t>(PICTURE)</a:t>
            </a:r>
            <a:r>
              <a:rPr lang="en-US" dirty="0"/>
              <a:t> </a:t>
            </a:r>
            <a:r>
              <a:rPr lang="en-US" dirty="0">
                <a:hlinkClick r:id="rId3" action="ppaction://hlinksldjump"/>
              </a:rPr>
              <a:t>(NEXT)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Looks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4078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9718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9303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Properties,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Wavelength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wavelength is the distance from one point on a wave and the nearest point just like it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778"/>
            <a:ext cx="9144000" cy="245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Properties,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/>
          </a:bodyPr>
          <a:lstStyle/>
          <a:p>
            <a:r>
              <a:rPr lang="en-US" dirty="0"/>
              <a:t>Frequency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number of wavelengths that pass a fixed point each second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Measures in hertz (Hz or 1/s)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As the frequency increases, wavelength decreases </a:t>
            </a:r>
            <a:r>
              <a:rPr lang="en-US" dirty="0">
                <a:ea typeface="ＭＳ Ｐゴシック" pitchFamily="34" charset="-128"/>
                <a:hlinkClick r:id="" action="ppaction://hlinkshowjump?jump=nextslide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Frequency is always equal to the rate of vibrations of the sources that creates it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If you move a rope up-and-down once, the frequency is 1 Hz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If you move a rope up-and-down fives times, the frequency is 5 Hz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opposite of frequency is period 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The time that it takes a complete cycle or wave oscillation to occur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						</a:t>
            </a:r>
            <a:r>
              <a:rPr lang="en-US" dirty="0">
                <a:ea typeface="ＭＳ Ｐゴシック" pitchFamily="34" charset="-128"/>
                <a:hlinkClick r:id="rId3" action="ppaction://hlinksldjump"/>
              </a:rPr>
              <a:t>(NEXT)</a:t>
            </a:r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8754"/>
              </p:ext>
            </p:extLst>
          </p:nvPr>
        </p:nvGraphicFramePr>
        <p:xfrm>
          <a:off x="1219200" y="6049962"/>
          <a:ext cx="35766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4" imgW="1853603" imgH="418893" progId="Equation.3">
                  <p:embed/>
                </p:oleObj>
              </mc:Choice>
              <mc:Fallback>
                <p:oleObj name="Equation" r:id="rId4" imgW="1853603" imgH="418893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49962"/>
                        <a:ext cx="357663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6172200"/>
            <a:ext cx="152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T = 1/f</a:t>
            </a:r>
          </a:p>
        </p:txBody>
      </p:sp>
    </p:spTree>
    <p:extLst>
      <p:ext uri="{BB962C8B-B14F-4D97-AF65-F5344CB8AC3E}">
        <p14:creationId xmlns:p14="http://schemas.microsoft.com/office/powerpoint/2010/main" val="6656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Wavelength and Frequency Relationship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209800"/>
            <a:ext cx="8382000" cy="35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8904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Properties,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Amplitude</a:t>
            </a:r>
          </a:p>
          <a:p>
            <a:pPr lvl="1"/>
            <a:r>
              <a:rPr lang="en-US" dirty="0"/>
              <a:t>A measure of the energy in a wave</a:t>
            </a:r>
          </a:p>
          <a:p>
            <a:pPr lvl="2"/>
            <a:r>
              <a:rPr lang="en-US" dirty="0"/>
              <a:t>The greater the energy the wave carries, the greater its amplitude</a:t>
            </a:r>
          </a:p>
          <a:p>
            <a:pPr lvl="2"/>
            <a:r>
              <a:rPr lang="en-US" dirty="0"/>
              <a:t>The amplitude of compressional waves is related to how tightly the medium is pushed together</a:t>
            </a:r>
          </a:p>
          <a:p>
            <a:pPr lvl="3"/>
            <a:r>
              <a:rPr lang="en-US" dirty="0"/>
              <a:t>The denser the compressions, the larger the amplitude (and energy)</a:t>
            </a:r>
          </a:p>
          <a:p>
            <a:pPr lvl="3"/>
            <a:r>
              <a:rPr lang="en-US" dirty="0"/>
              <a:t>The less dense the rarefactions, the larger the amplitude (and energy) </a:t>
            </a:r>
            <a:r>
              <a:rPr lang="en-US" dirty="0">
                <a:hlinkClick r:id="" action="ppaction://hlinkshowjump?jump=nextslide"/>
              </a:rPr>
              <a:t>(PICTURE)</a:t>
            </a:r>
            <a:endParaRPr lang="en-US" dirty="0"/>
          </a:p>
          <a:p>
            <a:pPr lvl="2"/>
            <a:r>
              <a:rPr lang="en-US" dirty="0"/>
              <a:t>The amplitude of transverse waves is the distance from the crest or trough to the normal position of the medium </a:t>
            </a:r>
            <a:r>
              <a:rPr lang="en-US" dirty="0">
                <a:hlinkClick r:id="rId3" action="ppaction://hlinksldjump"/>
              </a:rPr>
              <a:t>(PICTURE)</a:t>
            </a:r>
            <a:endParaRPr lang="en-US" dirty="0"/>
          </a:p>
          <a:p>
            <a:pPr lvl="2"/>
            <a:r>
              <a:rPr lang="en-US" dirty="0"/>
              <a:t>Examples: how high an ocean wave appears above the water level </a:t>
            </a:r>
            <a:r>
              <a:rPr lang="en-US" dirty="0">
                <a:hlinkClick r:id="rId4" action="ppaction://hlinksldjump"/>
              </a:rPr>
              <a:t>(NEXT)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Amplitude of Compressional Waves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5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3430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Amplitude of Transverse Waves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086475" cy="29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6810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Wave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How many wavelengths are there?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What is the frequency of this wave?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What is the period of this wave?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528536"/>
            <a:ext cx="5715000" cy="297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77000" y="4747736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48634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second</a:t>
            </a:r>
          </a:p>
        </p:txBody>
      </p:sp>
      <p:pic>
        <p:nvPicPr>
          <p:cNvPr id="8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28" y="2842793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05400" cy="44348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Time required for one wave-length to pass a given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Greatest distance particles are displaced from resting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Highest point of a transverse wave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Distance from one crest to the next or one compression to the 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 between period and frequency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920085"/>
            <a:ext cx="2438400" cy="44348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Wavelength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 = 1/T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Crest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Amplitude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Period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What’s in a Wave?</a:t>
            </a:r>
          </a:p>
          <a:p>
            <a:pPr lvl="1"/>
            <a:r>
              <a:rPr lang="en-US" dirty="0"/>
              <a:t>A wave is a repeating disturbance or movement that transfers energy through matter or space</a:t>
            </a:r>
          </a:p>
          <a:p>
            <a:r>
              <a:rPr lang="en-US" dirty="0"/>
              <a:t>Waves and Energy</a:t>
            </a:r>
          </a:p>
          <a:p>
            <a:pPr lvl="1"/>
            <a:r>
              <a:rPr lang="en-US" dirty="0"/>
              <a:t>The molecules of the substance transfer some of the energy to neighboring molecules causing them to move (think Dominoes)</a:t>
            </a:r>
          </a:p>
          <a:p>
            <a:pPr lvl="1"/>
            <a:r>
              <a:rPr lang="en-US" dirty="0"/>
              <a:t>Waves only carry energy, they do not transport matter </a:t>
            </a:r>
            <a:r>
              <a:rPr lang="en-US" dirty="0">
                <a:hlinkClick r:id="" action="ppaction://hlinkshowjump?jump=nextslide"/>
              </a:rPr>
              <a:t>(PICTURE)</a:t>
            </a:r>
            <a:endParaRPr lang="en-US" dirty="0"/>
          </a:p>
          <a:p>
            <a:pPr lvl="1"/>
            <a:r>
              <a:rPr lang="en-US" dirty="0"/>
              <a:t>All waves are produced by a disturbance or vibrations </a:t>
            </a:r>
            <a:r>
              <a:rPr lang="en-US" dirty="0">
                <a:hlinkClick r:id="rId2" action="ppaction://hlinksldjump"/>
              </a:rPr>
              <a:t>(NEXT)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 Properties,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Wave Speed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Wave speed equals frequency times wavelength 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Light waves travel faster than sound waves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Sound waves travel faster in liquids and solids than in gases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Light travels faster in gases and empty space than in liquids and solids</a:t>
            </a:r>
          </a:p>
          <a:p>
            <a:pPr lvl="1">
              <a:buNone/>
            </a:pPr>
            <a:r>
              <a:rPr lang="en-US" dirty="0">
                <a:hlinkClick r:id="" action="ppaction://hlinkshowjump?jump=nextslide"/>
              </a:rPr>
              <a:t>(FURTHER EXPLANATION) </a:t>
            </a:r>
            <a:r>
              <a:rPr lang="en-US" dirty="0"/>
              <a:t>   or	</a:t>
            </a:r>
            <a:r>
              <a:rPr lang="en-US" dirty="0">
                <a:hlinkClick r:id="rId4" action="ppaction://hlinksldjump"/>
              </a:rPr>
              <a:t>(EXAMPLE PROBLEMS)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513309"/>
              </p:ext>
            </p:extLst>
          </p:nvPr>
        </p:nvGraphicFramePr>
        <p:xfrm>
          <a:off x="1447800" y="2971800"/>
          <a:ext cx="2971800" cy="68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Equation" r:id="rId5" imgW="1701478" imgH="393539" progId="Equation.3">
                  <p:embed/>
                </p:oleObj>
              </mc:Choice>
              <mc:Fallback>
                <p:oleObj name="Equation" r:id="rId5" imgW="1701478" imgH="393539" progId="Equation.3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2971800" cy="687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867"/>
              </p:ext>
            </p:extLst>
          </p:nvPr>
        </p:nvGraphicFramePr>
        <p:xfrm>
          <a:off x="5029200" y="2971800"/>
          <a:ext cx="2997201" cy="65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Equation" r:id="rId7" imgW="1917539" imgH="418893" progId="Equation.3">
                  <p:embed/>
                </p:oleObj>
              </mc:Choice>
              <mc:Fallback>
                <p:oleObj name="Equation" r:id="rId7" imgW="1917539" imgH="418893" progId="Equation.3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971800"/>
                        <a:ext cx="2997201" cy="655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30618"/>
              </p:ext>
            </p:extLst>
          </p:nvPr>
        </p:nvGraphicFramePr>
        <p:xfrm>
          <a:off x="1600200" y="3657600"/>
          <a:ext cx="65246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9" imgW="2946400" imgH="203200" progId="Equation.3">
                  <p:embed/>
                </p:oleObj>
              </mc:Choice>
              <mc:Fallback>
                <p:oleObj name="Equation" r:id="rId9" imgW="2946400" imgH="203200" progId="Equation.3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6524625" cy="449263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572000" y="3200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 Properties,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  <a:ea typeface="ＭＳ Ｐゴシック" pitchFamily="34" charset="-128"/>
              </a:rPr>
              <a:t>Wave Speed</a:t>
            </a:r>
          </a:p>
          <a:p>
            <a:pPr lvl="1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The speed of a wave depends on the medium.</a:t>
            </a:r>
          </a:p>
          <a:p>
            <a:pPr lvl="2"/>
            <a:r>
              <a:rPr lang="en-US" sz="2200" dirty="0">
                <a:ea typeface="ＭＳ Ｐゴシック" pitchFamily="34" charset="-128"/>
              </a:rPr>
              <a:t>The arrangement of particles (kinetic theory) in a medium determines how well waves travel through it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In gases, the molecules are far apart and move around randomly </a:t>
            </a:r>
            <a:r>
              <a:rPr lang="en-US" dirty="0">
                <a:ea typeface="ＭＳ Ｐゴシック" pitchFamily="34" charset="-128"/>
                <a:hlinkClick r:id="rId3" action="ppaction://hlinksldjump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4"/>
            <a:r>
              <a:rPr lang="en-US" dirty="0">
                <a:ea typeface="ＭＳ Ｐゴシック" pitchFamily="34" charset="-128"/>
              </a:rPr>
              <a:t>Thus, waves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travel as fast in gases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In liquids, such as water, the molecules are much closer together </a:t>
            </a:r>
            <a:r>
              <a:rPr lang="en-US" dirty="0">
                <a:ea typeface="ＭＳ Ｐゴシック" pitchFamily="34" charset="-128"/>
                <a:hlinkClick r:id="rId4" action="ppaction://hlinksldjump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4"/>
            <a:r>
              <a:rPr lang="en-US" dirty="0">
                <a:ea typeface="ＭＳ Ｐゴシック" pitchFamily="34" charset="-128"/>
              </a:rPr>
              <a:t>But they are also free to slide past one another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In a solid, molecules are not only closer together but also tightly bound to each other </a:t>
            </a:r>
            <a:r>
              <a:rPr lang="en-US" dirty="0">
                <a:ea typeface="ＭＳ Ｐゴシック" pitchFamily="34" charset="-128"/>
                <a:hlinkClick r:id="rId5" action="ppaction://hlinksldjump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4"/>
            <a:r>
              <a:rPr lang="en-US" dirty="0">
                <a:ea typeface="ＭＳ Ｐゴシック" pitchFamily="34" charset="-128"/>
              </a:rPr>
              <a:t>Waves travel very quickly through most solids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2364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INFORMATION!</a:t>
            </a:r>
          </a:p>
          <a:p>
            <a:r>
              <a:rPr lang="en-US" b="1" dirty="0"/>
              <a:t>Use only if further explanation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Theory - Gases</a:t>
            </a:r>
          </a:p>
        </p:txBody>
      </p:sp>
      <p:pic>
        <p:nvPicPr>
          <p:cNvPr id="9218" name="Picture 2" descr="http://im.glogster.com/media/4/34/34/32/343432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65899" cy="466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364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INFORMATION!</a:t>
            </a:r>
          </a:p>
          <a:p>
            <a:r>
              <a:rPr lang="en-US" b="1" dirty="0"/>
              <a:t>Use only if further explanation needed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3124200"/>
            <a:ext cx="41529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9836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Theory - Liquids</a:t>
            </a:r>
          </a:p>
        </p:txBody>
      </p:sp>
      <p:pic>
        <p:nvPicPr>
          <p:cNvPr id="9218" name="Picture 2" descr="http://im.glogster.com/media/4/34/34/32/343432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65899" cy="466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364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INFORMATION!</a:t>
            </a:r>
          </a:p>
          <a:p>
            <a:r>
              <a:rPr lang="en-US" b="1" dirty="0"/>
              <a:t>Use only if further explanation needed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7350" y="2904564"/>
            <a:ext cx="177165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9750" y="3056964"/>
            <a:ext cx="177165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8637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Theory - Solids</a:t>
            </a:r>
          </a:p>
        </p:txBody>
      </p:sp>
      <p:pic>
        <p:nvPicPr>
          <p:cNvPr id="9218" name="Picture 2" descr="http://im.glogster.com/media/4/34/34/32/343432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65899" cy="466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364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INFORMATION!</a:t>
            </a:r>
          </a:p>
          <a:p>
            <a:r>
              <a:rPr lang="en-US" b="1" dirty="0"/>
              <a:t>Use only if further explanation needed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1150" y="2904564"/>
            <a:ext cx="398145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8722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Theory</a:t>
            </a:r>
          </a:p>
        </p:txBody>
      </p:sp>
      <p:pic>
        <p:nvPicPr>
          <p:cNvPr id="9218" name="Picture 2" descr="http://im.glogster.com/media/4/34/34/32/343432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65899" cy="4666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2364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INFORMATION!</a:t>
            </a:r>
          </a:p>
          <a:p>
            <a:r>
              <a:rPr lang="en-US" b="1" dirty="0"/>
              <a:t>Use only if further explanation needed</a:t>
            </a:r>
          </a:p>
        </p:txBody>
      </p:sp>
    </p:spTree>
    <p:extLst>
      <p:ext uri="{BB962C8B-B14F-4D97-AF65-F5344CB8AC3E}">
        <p14:creationId xmlns:p14="http://schemas.microsoft.com/office/powerpoint/2010/main" val="1200920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Equation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 FM radio station broadcasts electromagnetic waves at a frequency of 945,000,000 Hz. These radio waves have a wavelength of 3.17 m. What is the speed of the waves?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Green light has a wavelength of 0.00000052 m. The speed of light is 300,000,000 m/s. Calculate the frequency of green light.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speed of sound in air is about 340 m/s. What is a wavelength of sound wave with a frequency of 220 Hz?</a:t>
            </a:r>
          </a:p>
        </p:txBody>
      </p:sp>
      <p:pic>
        <p:nvPicPr>
          <p:cNvPr id="4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72257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Brief Notes: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magnetic force?  </a:t>
            </a:r>
          </a:p>
          <a:p>
            <a:r>
              <a:rPr lang="en-US" dirty="0"/>
              <a:t>Magnetic field?</a:t>
            </a:r>
          </a:p>
          <a:p>
            <a:r>
              <a:rPr lang="en-US" dirty="0"/>
              <a:t>Magnetic fields look like?</a:t>
            </a:r>
          </a:p>
          <a:p>
            <a:r>
              <a:rPr lang="en-US" dirty="0"/>
              <a:t>Movement of magnets produces what?</a:t>
            </a:r>
          </a:p>
        </p:txBody>
      </p:sp>
    </p:spTree>
    <p:extLst>
      <p:ext uri="{BB962C8B-B14F-4D97-AF65-F5344CB8AC3E}">
        <p14:creationId xmlns:p14="http://schemas.microsoft.com/office/powerpoint/2010/main" val="183383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Magnet Vocabulary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Magnetic force - The force a magnet exerts on: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1. Another magnet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2. Iron or a similar metal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3. A moving charges</a:t>
            </a:r>
          </a:p>
          <a:p>
            <a:r>
              <a:rPr lang="en-US" dirty="0"/>
              <a:t>Magnetic poles – regions where the magnet’s force is strongest</a:t>
            </a:r>
          </a:p>
          <a:p>
            <a:pPr lvl="1"/>
            <a:r>
              <a:rPr lang="en-US" dirty="0"/>
              <a:t>North pole and south pole</a:t>
            </a:r>
          </a:p>
          <a:p>
            <a:pPr lvl="1"/>
            <a:r>
              <a:rPr lang="en-US" dirty="0"/>
              <a:t>Opposites attract, likes repel</a:t>
            </a:r>
          </a:p>
          <a:p>
            <a:pPr lvl="1"/>
            <a:r>
              <a:rPr lang="en-US" dirty="0"/>
              <a:t>As distance increases, force decreases (vice versa)</a:t>
            </a:r>
          </a:p>
          <a:p>
            <a:pPr lvl="1" eaLnBrk="1" hangingPunct="1">
              <a:buFontTx/>
              <a:buNone/>
            </a:pPr>
            <a:r>
              <a:rPr lang="en-US" u="sng" dirty="0"/>
              <a:t>A magnet is surrounded by a magnetic field</a:t>
            </a:r>
          </a:p>
          <a:p>
            <a:pPr lvl="1" algn="ctr" eaLnBrk="1" hangingPunct="1">
              <a:buFontTx/>
              <a:buNone/>
            </a:pPr>
            <a:r>
              <a:rPr lang="en-US" u="sng" dirty="0"/>
              <a:t>All magnets have a magnetic field!!!</a:t>
            </a:r>
          </a:p>
        </p:txBody>
      </p:sp>
    </p:spTree>
    <p:extLst>
      <p:ext uri="{BB962C8B-B14F-4D97-AF65-F5344CB8AC3E}">
        <p14:creationId xmlns:p14="http://schemas.microsoft.com/office/powerpoint/2010/main" val="85771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Magnetic Field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Definition- area around a magnet that exerts the magnetic force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Magnets have a North &amp; South pole (which attract with each other)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Magnetic_Field_Li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425742"/>
            <a:ext cx="4411302" cy="33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9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15752"/>
            <a:ext cx="3352799" cy="516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Only Carry Energy</a:t>
            </a:r>
          </a:p>
        </p:txBody>
      </p:sp>
    </p:spTree>
    <p:extLst>
      <p:ext uri="{BB962C8B-B14F-4D97-AF65-F5344CB8AC3E}">
        <p14:creationId xmlns:p14="http://schemas.microsoft.com/office/powerpoint/2010/main" val="380870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Electrons act like </a:t>
            </a:r>
            <a:r>
              <a:rPr lang="en-US"/>
              <a:t>tiny magnets.</a:t>
            </a:r>
            <a:endParaRPr lang="en-US" dirty="0"/>
          </a:p>
          <a:p>
            <a:r>
              <a:rPr lang="en-US" dirty="0"/>
              <a:t>Certain materials like iron, nickel, and cobalt make a strong magnetic field.</a:t>
            </a:r>
          </a:p>
          <a:p>
            <a:r>
              <a:rPr lang="en-US" dirty="0"/>
              <a:t>These fields combine to form magnetic domains.</a:t>
            </a:r>
          </a:p>
          <a:p>
            <a:r>
              <a:rPr lang="en-US" dirty="0"/>
              <a:t>Magnetic domain is a region that has a very large number of atoms with aligned magnetic fields.</a:t>
            </a:r>
          </a:p>
          <a:p>
            <a:r>
              <a:rPr lang="en-US" dirty="0"/>
              <a:t>When a material is magnetized, most of its magnetic domains are aligned.</a:t>
            </a:r>
          </a:p>
        </p:txBody>
      </p:sp>
    </p:spTree>
    <p:extLst>
      <p:ext uri="{BB962C8B-B14F-4D97-AF65-F5344CB8AC3E}">
        <p14:creationId xmlns:p14="http://schemas.microsoft.com/office/powerpoint/2010/main" val="3617110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Electromagnetic Waves?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Electromagnetic waves do not require matter to transfer energy</a:t>
            </a:r>
          </a:p>
          <a:p>
            <a:pPr lvl="1"/>
            <a:r>
              <a:rPr lang="en-US" dirty="0"/>
              <a:t>They can travel through empty space</a:t>
            </a:r>
          </a:p>
          <a:p>
            <a:pPr lvl="1"/>
            <a:r>
              <a:rPr lang="en-US" dirty="0"/>
              <a:t>Electromagnetic waves are made by vibrating electric charges</a:t>
            </a:r>
          </a:p>
          <a:p>
            <a:pPr lvl="1"/>
            <a:r>
              <a:rPr lang="en-US" dirty="0"/>
              <a:t>Any object that carries charge and moves with a nonzero acceleration radiates EM waves. (Steadily moving objects do not radiate.)</a:t>
            </a:r>
          </a:p>
          <a:p>
            <a:pPr lvl="1"/>
            <a:r>
              <a:rPr lang="en-US" dirty="0"/>
              <a:t>Everything in the Universe emits EM radiation over a continuum of wavelengths. (above absolute zero)</a:t>
            </a:r>
          </a:p>
        </p:txBody>
      </p:sp>
    </p:spTree>
    <p:extLst>
      <p:ext uri="{BB962C8B-B14F-4D97-AF65-F5344CB8AC3E}">
        <p14:creationId xmlns:p14="http://schemas.microsoft.com/office/powerpoint/2010/main" val="20479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4973756" cy="54245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EM Waves produced?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Electromagnetic Waves</a:t>
            </a:r>
          </a:p>
          <a:p>
            <a:pPr lvl="1"/>
            <a:r>
              <a:rPr lang="en-US" dirty="0"/>
              <a:t>When an electric charge vibrates, the electric field around it vibrates</a:t>
            </a:r>
          </a:p>
          <a:p>
            <a:pPr lvl="2"/>
            <a:r>
              <a:rPr lang="en-US" dirty="0"/>
              <a:t>This creates a magnetic field</a:t>
            </a:r>
          </a:p>
          <a:p>
            <a:pPr lvl="3"/>
            <a:r>
              <a:rPr lang="en-US" dirty="0"/>
              <a:t>The magnetic field changes as the charge moves back and forth</a:t>
            </a:r>
          </a:p>
          <a:p>
            <a:pPr lvl="4"/>
            <a:r>
              <a:rPr lang="en-US" dirty="0"/>
              <a:t>This causes changes in the electric field</a:t>
            </a:r>
          </a:p>
          <a:p>
            <a:pPr lvl="4"/>
            <a:r>
              <a:rPr lang="en-US" dirty="0"/>
              <a:t>This process continues over and over</a:t>
            </a:r>
          </a:p>
          <a:p>
            <a:pPr lvl="4"/>
            <a:r>
              <a:rPr lang="en-US" dirty="0"/>
              <a:t>The electric and magnetic fields are perpendicular to each other and travel outward from the moving charge </a:t>
            </a:r>
            <a:r>
              <a:rPr lang="en-US" dirty="0">
                <a:hlinkClick r:id="" action="ppaction://hlinkshowjump?jump=nextslide"/>
              </a:rPr>
              <a:t>(PICTURE)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Wave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40095"/>
            <a:ext cx="6300787" cy="377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07852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32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Electromagnetic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Range of Frequencies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Light comes in a wide range of frequencies, and thus wavelengths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As a result, the have different names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696200" cy="24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 Waves</a:t>
            </a:r>
          </a:p>
          <a:p>
            <a:pPr lvl="1"/>
            <a:r>
              <a:rPr lang="en-US" dirty="0"/>
              <a:t>Radio waves are low-frequency electromagnetic waves with large wavelengths</a:t>
            </a:r>
          </a:p>
          <a:p>
            <a:pPr lvl="1"/>
            <a:r>
              <a:rPr lang="en-US" dirty="0"/>
              <a:t>RADAR and MRIs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Microwaves</a:t>
            </a:r>
          </a:p>
          <a:p>
            <a:pPr lvl="1"/>
            <a:r>
              <a:rPr lang="en-US" dirty="0"/>
              <a:t>Low frequency with wavelengths less than 1 m</a:t>
            </a:r>
          </a:p>
          <a:p>
            <a:pPr lvl="1"/>
            <a:r>
              <a:rPr lang="en-US" dirty="0"/>
              <a:t>Wavelengths of 1 cm to 10 cm are used for cell phones and satellite signals</a:t>
            </a:r>
          </a:p>
          <a:p>
            <a:pPr lvl="1"/>
            <a:r>
              <a:rPr lang="en-US" dirty="0"/>
              <a:t>Cosmic Background Radiation, Doppler RADAR, </a:t>
            </a:r>
            <a:r>
              <a:rPr lang="en-US" dirty="0" err="1"/>
              <a:t>Pics</a:t>
            </a:r>
            <a:r>
              <a:rPr lang="en-US" dirty="0"/>
              <a:t> from satellites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0"/>
            <a:ext cx="4483100" cy="164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505200"/>
            <a:ext cx="24384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9" y="3429000"/>
            <a:ext cx="4255441" cy="14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73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Infrared Waves</a:t>
            </a:r>
          </a:p>
          <a:p>
            <a:pPr lvl="1"/>
            <a:r>
              <a:rPr lang="en-US" dirty="0"/>
              <a:t>Wavelengths range from about 1 mm to 750 billionths of a meter (750/1,000,000,000)</a:t>
            </a:r>
          </a:p>
          <a:p>
            <a:pPr lvl="1"/>
            <a:r>
              <a:rPr lang="en-US" dirty="0"/>
              <a:t>Far – Size of pin head - Warmth/heat you feel is thermal energy emitted through infrared waves</a:t>
            </a:r>
          </a:p>
          <a:p>
            <a:pPr lvl="1"/>
            <a:r>
              <a:rPr lang="en-US" dirty="0"/>
              <a:t>Near – Size of cells – Shorter wavelengths used by TV’s remote</a:t>
            </a:r>
          </a:p>
          <a:p>
            <a:pPr lvl="1"/>
            <a:r>
              <a:rPr lang="en-US" dirty="0"/>
              <a:t>We emit and snakes in </a:t>
            </a:r>
            <a:br>
              <a:rPr lang="en-US" dirty="0"/>
            </a:br>
            <a:r>
              <a:rPr lang="en-US" dirty="0"/>
              <a:t>the pit viper family can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33528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724400"/>
            <a:ext cx="226980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Visible Light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</a:rPr>
                  <a:t>Our eyes can detect light with wavelengths ranging from about 400 billionths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40</m:t>
                        </m:r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1,000,000,000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to 750 billionths of a meter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750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1,000,000,000</m:t>
                        </m:r>
                      </m:den>
                    </m:f>
                  </m:oMath>
                </a14:m>
                <a:r>
                  <a:rPr lang="en-US" dirty="0">
                    <a:ea typeface="ＭＳ Ｐゴシック" pitchFamily="34" charset="-128"/>
                  </a:rPr>
                  <a:t>)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this range is called visible light</a:t>
                </a:r>
              </a:p>
              <a:p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7924800" cy="202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3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229600" cy="4114800"/>
              </a:xfrm>
            </p:spPr>
            <p:txBody>
              <a:bodyPr/>
              <a:lstStyle/>
              <a:p>
                <a:r>
                  <a:rPr lang="en-US" dirty="0"/>
                  <a:t>Ultraviolet Waves</a:t>
                </a:r>
              </a:p>
              <a:p>
                <a:pPr lvl="1"/>
                <a:r>
                  <a:rPr lang="en-US" dirty="0"/>
                  <a:t>Electromagnetic waves with wavelengths from 400 billionths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40</m:t>
                        </m:r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1,000,000,000</m:t>
                        </m:r>
                      </m:den>
                    </m:f>
                  </m:oMath>
                </a14:m>
                <a:r>
                  <a:rPr lang="en-US" dirty="0"/>
                  <a:t>) of a matter to 10 billions of a meter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1,000,000,000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Some UV radiation is good for us – it allows our bodies to make vitamin D needed for healthy bones and teeth</a:t>
                </a:r>
              </a:p>
              <a:p>
                <a:pPr lvl="1"/>
                <a:r>
                  <a:rPr lang="en-US" dirty="0"/>
                  <a:t>Overexposure to UV radiation can cause skin damage and cancer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4114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762000"/>
            <a:ext cx="2514600" cy="180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25206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Some blocked by ozone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Bees and some other insects can see these.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NASA uses UV cameras to create images of things in space</a:t>
            </a:r>
          </a:p>
        </p:txBody>
      </p:sp>
    </p:spTree>
    <p:extLst>
      <p:ext uri="{BB962C8B-B14F-4D97-AF65-F5344CB8AC3E}">
        <p14:creationId xmlns:p14="http://schemas.microsoft.com/office/powerpoint/2010/main" val="33538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Nature of Waves, </a:t>
            </a:r>
            <a:r>
              <a:rPr lang="en-US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Two Types of Waves: </a:t>
            </a:r>
          </a:p>
          <a:p>
            <a:pPr marL="514350" indent="-514350">
              <a:buAutoNum type="arabicPeriod"/>
            </a:pPr>
            <a:r>
              <a:rPr lang="en-US" dirty="0"/>
              <a:t>Mechanical Waves</a:t>
            </a:r>
          </a:p>
          <a:p>
            <a:pPr marL="1124712" lvl="2" indent="-457200"/>
            <a:r>
              <a:rPr lang="en-US" sz="2500" dirty="0"/>
              <a:t>Require a medium</a:t>
            </a:r>
          </a:p>
          <a:p>
            <a:pPr lvl="3">
              <a:buNone/>
            </a:pPr>
            <a:r>
              <a:rPr lang="en-US" sz="2500" dirty="0"/>
              <a:t>	-  A medium is the matter through which waves travel</a:t>
            </a:r>
          </a:p>
          <a:p>
            <a:pPr lvl="3">
              <a:buNone/>
            </a:pPr>
            <a:r>
              <a:rPr lang="en-US" sz="2500" dirty="0"/>
              <a:t>	-  May be solid, liquid or gas </a:t>
            </a:r>
          </a:p>
          <a:p>
            <a:pPr lvl="2"/>
            <a:r>
              <a:rPr lang="en-US" sz="2600" dirty="0"/>
              <a:t>Ex: Water waves, sound waves</a:t>
            </a:r>
          </a:p>
          <a:p>
            <a:pPr lvl="3">
              <a:buNone/>
            </a:pPr>
            <a:endParaRPr lang="en-US" sz="25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Electromagnetic Waves</a:t>
            </a:r>
          </a:p>
          <a:p>
            <a:pPr marL="1154430" lvl="2" indent="-514350"/>
            <a:r>
              <a:rPr lang="en-US" sz="2500" dirty="0"/>
              <a:t>Do not require a medium</a:t>
            </a:r>
          </a:p>
          <a:p>
            <a:pPr marL="1154430" lvl="2" indent="-514350"/>
            <a:r>
              <a:rPr lang="en-US" sz="2500" dirty="0"/>
              <a:t>Ex: Light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 Rays and Gamma Rays</a:t>
            </a:r>
          </a:p>
          <a:p>
            <a:pPr lvl="1"/>
            <a:r>
              <a:rPr lang="en-US" dirty="0"/>
              <a:t>Ultra-high-frequency waves that have so much energy they can travel through matter and break molecular bonds</a:t>
            </a:r>
          </a:p>
          <a:p>
            <a:pPr lvl="1"/>
            <a:r>
              <a:rPr lang="en-US" dirty="0"/>
              <a:t>Radiation therapy exposes parts of the human body to X rays or gamma rays </a:t>
            </a:r>
          </a:p>
          <a:p>
            <a:pPr lvl="2"/>
            <a:r>
              <a:rPr lang="en-US" dirty="0"/>
              <a:t>This causes damage to the cells that come in contact with the radiation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 Rays</a:t>
            </a:r>
          </a:p>
          <a:p>
            <a:pPr lvl="1"/>
            <a:r>
              <a:rPr lang="en-US" dirty="0"/>
              <a:t>X rays can’t penetrate our atmosphere so X ray telescopes must be located in space</a:t>
            </a:r>
          </a:p>
          <a:p>
            <a:pPr lvl="1"/>
            <a:r>
              <a:rPr lang="en-US" dirty="0"/>
              <a:t>X ray images</a:t>
            </a:r>
          </a:p>
          <a:p>
            <a:pPr lvl="1"/>
            <a:r>
              <a:rPr lang="en-US" dirty="0"/>
              <a:t>Have YOU ever needed x rays?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2895600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76600"/>
            <a:ext cx="2349500" cy="34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8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Electromagnetic Spectrum,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Gamma rays</a:t>
            </a:r>
          </a:p>
          <a:p>
            <a:pPr lvl="1"/>
            <a:r>
              <a:rPr lang="en-US" dirty="0"/>
              <a:t>Most energetic, shortest wavelength, highest frequency</a:t>
            </a:r>
          </a:p>
          <a:p>
            <a:pPr lvl="1"/>
            <a:r>
              <a:rPr lang="en-US" dirty="0"/>
              <a:t>Nuclear reactions, decay</a:t>
            </a:r>
          </a:p>
          <a:p>
            <a:pPr lvl="1"/>
            <a:r>
              <a:rPr lang="en-US" dirty="0"/>
              <a:t>Produced in space</a:t>
            </a:r>
          </a:p>
          <a:p>
            <a:pPr lvl="2"/>
            <a:r>
              <a:rPr lang="en-US" dirty="0"/>
              <a:t>Supernova explosions – massive star explosion</a:t>
            </a:r>
          </a:p>
          <a:p>
            <a:pPr lvl="2"/>
            <a:r>
              <a:rPr lang="en-US" dirty="0"/>
              <a:t>Neutron stars and pulsars – collapsed star at end of life cycle</a:t>
            </a:r>
          </a:p>
          <a:p>
            <a:pPr lvl="2"/>
            <a:r>
              <a:rPr lang="en-US" dirty="0"/>
              <a:t>Black holes – end of massive star’s life cycle, super dense, high gravitational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2959100" cy="134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41638"/>
            <a:ext cx="4800600" cy="20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4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5179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6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Electromagnetic Spectrum – Wavelength, Frequency and Energy</a:t>
            </a:r>
          </a:p>
        </p:txBody>
      </p:sp>
      <p:pic>
        <p:nvPicPr>
          <p:cNvPr id="7170" name="Picture 2" descr="http://www.lbl.gov/images/MicroWorlds/EMSp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5" y="2286000"/>
            <a:ext cx="7614745" cy="375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LOWEST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962907" y="1981200"/>
            <a:ext cx="11810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HIGHEST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8903" y="4419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LONGEST (HIGHEST) WAVELENGTH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4416944"/>
            <a:ext cx="1752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solidFill>
                  <a:srgbClr val="C00000"/>
                </a:solidFill>
              </a:rPr>
              <a:t>SHORTEST (LOWEST)</a:t>
            </a:r>
          </a:p>
          <a:p>
            <a:r>
              <a:rPr lang="en-US" sz="1750" dirty="0">
                <a:solidFill>
                  <a:srgbClr val="C00000"/>
                </a:solidFill>
              </a:rPr>
              <a:t>WAVELENGTH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21" y="618013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LOWEST FREQUENCY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211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HIGHEST FREQUENCY</a:t>
            </a:r>
          </a:p>
        </p:txBody>
      </p:sp>
      <p:pic>
        <p:nvPicPr>
          <p:cNvPr id="11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57775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18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waves </a:t>
            </a:r>
            <a:r>
              <a:rPr lang="en-US" dirty="0">
                <a:sym typeface="Wingdings"/>
              </a:rPr>
              <a:t> Other forms of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 light is EM radiation (mixture of UV, infrared, visible light)</a:t>
            </a:r>
          </a:p>
          <a:p>
            <a:r>
              <a:rPr lang="en-US" dirty="0"/>
              <a:t>How does the metal part of a seatbelt feel in the summer on a hot day?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How is this an example of waves changing into other forms of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55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1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 of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Reflection</a:t>
            </a:r>
          </a:p>
          <a:p>
            <a:pPr lvl="1"/>
            <a:r>
              <a:rPr lang="en-US" dirty="0"/>
              <a:t>Reflection is the bouncing back of a wave when it meets a surface or boundary</a:t>
            </a:r>
          </a:p>
          <a:p>
            <a:pPr lvl="2"/>
            <a:r>
              <a:rPr lang="en-US" dirty="0"/>
              <a:t>At a free boundary, the reflected wave is exactly like the original wave except that it is travelling in opposite direction </a:t>
            </a:r>
            <a:r>
              <a:rPr lang="en-US" dirty="0">
                <a:hlinkClick r:id="" action="ppaction://hlinkshowjump?jump=nextslide"/>
              </a:rPr>
              <a:t>(PICTURE)</a:t>
            </a:r>
            <a:endParaRPr lang="en-US" dirty="0"/>
          </a:p>
          <a:p>
            <a:pPr lvl="2"/>
            <a:r>
              <a:rPr lang="en-US" dirty="0"/>
              <a:t>At fixed boundary, wave follows Newton’s 3</a:t>
            </a:r>
            <a:r>
              <a:rPr lang="en-US" baseline="30000" dirty="0"/>
              <a:t>rd</a:t>
            </a:r>
            <a:r>
              <a:rPr lang="en-US" dirty="0"/>
              <a:t> law and is thus reflect back upside down (still travelling in opposite direction) </a:t>
            </a:r>
            <a:r>
              <a:rPr lang="en-US" dirty="0">
                <a:hlinkClick r:id="rId3" action="ppaction://hlinksldjump"/>
              </a:rPr>
              <a:t>(PICTURE)</a:t>
            </a:r>
            <a:endParaRPr lang="en-US" dirty="0"/>
          </a:p>
          <a:p>
            <a:pPr lvl="1"/>
            <a:r>
              <a:rPr lang="en-US" dirty="0"/>
              <a:t>The Law of Reflection</a:t>
            </a:r>
          </a:p>
          <a:p>
            <a:pPr lvl="2"/>
            <a:r>
              <a:rPr lang="en-US" dirty="0"/>
              <a:t>States that the angle at which the incident beam (original) strikes a surface is equal to the angle of the reflected beam </a:t>
            </a:r>
            <a:r>
              <a:rPr lang="en-US" dirty="0">
                <a:hlinkClick r:id="rId4" action="ppaction://hlinksldjump"/>
              </a:rPr>
              <a:t>(PICTURE)</a:t>
            </a:r>
            <a:r>
              <a:rPr lang="en-US" dirty="0"/>
              <a:t>	</a:t>
            </a:r>
            <a:r>
              <a:rPr lang="en-US" dirty="0">
                <a:hlinkClick r:id="rId5" action="ppaction://hlinksldjump"/>
              </a:rPr>
              <a:t>(NEXT)</a:t>
            </a:r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– Free Boundary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160588"/>
            <a:ext cx="7924800" cy="439261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24400" y="1981200"/>
            <a:ext cx="41148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– Fixed Boundary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160588"/>
            <a:ext cx="7924800" cy="43926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6103" y="1828800"/>
            <a:ext cx="41148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4248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Nature of Waves, </a:t>
            </a:r>
            <a:r>
              <a:rPr lang="en-US" i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Mechanical Waves</a:t>
            </a:r>
          </a:p>
          <a:p>
            <a:pPr lvl="2"/>
            <a:r>
              <a:rPr lang="en-US" sz="2400" dirty="0"/>
              <a:t>There are two types of mechanical waves:</a:t>
            </a:r>
          </a:p>
          <a:p>
            <a:pPr lvl="3"/>
            <a:r>
              <a:rPr lang="en-US" sz="2200" dirty="0"/>
              <a:t>Transverse waves</a:t>
            </a:r>
          </a:p>
          <a:p>
            <a:pPr lvl="4"/>
            <a:r>
              <a:rPr lang="en-US" dirty="0"/>
              <a:t>Matter moves back and forth at right angles (perpendicular) to the direction of the wave </a:t>
            </a:r>
            <a:r>
              <a:rPr lang="en-US" dirty="0">
                <a:hlinkClick r:id="" action="ppaction://hlinkshowjump?jump=nextslide"/>
              </a:rPr>
              <a:t>(PICTURE)</a:t>
            </a:r>
            <a:endParaRPr lang="en-US" dirty="0"/>
          </a:p>
          <a:p>
            <a:pPr lvl="4"/>
            <a:r>
              <a:rPr lang="en-US" dirty="0"/>
              <a:t>Example: water waves</a:t>
            </a:r>
          </a:p>
          <a:p>
            <a:pPr lvl="3"/>
            <a:r>
              <a:rPr lang="en-US" sz="2200" dirty="0"/>
              <a:t>Compressional waves</a:t>
            </a:r>
          </a:p>
          <a:p>
            <a:pPr lvl="4"/>
            <a:r>
              <a:rPr lang="en-US" dirty="0"/>
              <a:t>Matter moves in the same direction (parallel) as the direction of the wave </a:t>
            </a:r>
            <a:r>
              <a:rPr lang="en-US" dirty="0">
                <a:hlinkClick r:id="rId2" action="ppaction://hlinksldjump"/>
              </a:rPr>
              <a:t>(PICTURE)</a:t>
            </a:r>
            <a:endParaRPr lang="en-US" dirty="0"/>
          </a:p>
          <a:p>
            <a:pPr lvl="4"/>
            <a:r>
              <a:rPr lang="en-US" dirty="0"/>
              <a:t>Example: sound waves</a:t>
            </a:r>
          </a:p>
          <a:p>
            <a:pPr lvl="3"/>
            <a:r>
              <a:rPr lang="en-US" sz="2200" dirty="0"/>
              <a:t>Some waves are a combination of transverse and compressional </a:t>
            </a:r>
            <a:r>
              <a:rPr lang="en-US" sz="2200" dirty="0">
                <a:hlinkClick r:id="rId3" action="ppaction://hlinksldjump"/>
              </a:rPr>
              <a:t>(PICTURE)</a:t>
            </a:r>
            <a:endParaRPr lang="en-US" sz="2200" dirty="0"/>
          </a:p>
          <a:p>
            <a:pPr lvl="4"/>
            <a:r>
              <a:rPr lang="en-US" dirty="0"/>
              <a:t>Example: ocean waves and seismic waves </a:t>
            </a:r>
          </a:p>
          <a:p>
            <a:pPr lvl="4"/>
            <a:endParaRPr lang="en-US" dirty="0"/>
          </a:p>
        </p:txBody>
      </p:sp>
      <p:pic>
        <p:nvPicPr>
          <p:cNvPr id="4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84052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Reflection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28800"/>
            <a:ext cx="4305300" cy="49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1022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</a:t>
            </a:r>
          </a:p>
          <a:p>
            <a:r>
              <a:rPr lang="en-US" sz="2400" dirty="0"/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1996959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Behavior of Waves</a:t>
            </a:r>
            <a:r>
              <a:rPr lang="en-US" i="1" dirty="0"/>
              <a:t>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Refraction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Refraction is the bending of a wave as the speed of the wave changes as it moves from one medium to another</a:t>
            </a:r>
            <a:br>
              <a:rPr lang="en-US" dirty="0">
                <a:ea typeface="ＭＳ Ｐゴシック" pitchFamily="34" charset="-128"/>
              </a:rPr>
            </a:b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			Refraction is always accompanied by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			wavelength and speed change.</a:t>
            </a:r>
          </a:p>
          <a:p>
            <a:pPr lvl="8">
              <a:lnSpc>
                <a:spcPct val="95000"/>
              </a:lnSpc>
              <a:spcBef>
                <a:spcPct val="35000"/>
              </a:spcBef>
            </a:pPr>
            <a:endParaRPr lang="en-US" dirty="0">
              <a:ea typeface="ＭＳ Ｐゴシック" pitchFamily="34" charset="-128"/>
            </a:endParaRPr>
          </a:p>
          <a:p>
            <a:pPr lvl="8">
              <a:lnSpc>
                <a:spcPct val="95000"/>
              </a:lnSpc>
              <a:spcBef>
                <a:spcPct val="35000"/>
              </a:spcBef>
            </a:pPr>
            <a:r>
              <a:rPr lang="en-US" sz="2400" dirty="0">
                <a:ea typeface="ＭＳ Ｐゴシック" pitchFamily="34" charset="-128"/>
              </a:rPr>
              <a:t>Other examples:  spearfishing, rainbows (prism/atmosphere), glasses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5485"/>
            <a:ext cx="24211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Refraction – change in speed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553325" cy="40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7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1" y="4572000"/>
            <a:ext cx="3226840" cy="22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Behavior of Waves</a:t>
            </a:r>
            <a:r>
              <a:rPr lang="en-US" i="1" dirty="0"/>
              <a:t>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Refraction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Underwater, objects seems closer to the surface than they really are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Your brain assumes that all light waves have traveled in a straight line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This makes it appear that the light waves coming from an object underwater came from a higher point 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Behavior of Waves</a:t>
            </a:r>
            <a:r>
              <a:rPr lang="en-US" i="1" dirty="0"/>
              <a:t>, continued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23862"/>
            <a:ext cx="4285592" cy="28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Diffraction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dirty="0">
                <a:ea typeface="ＭＳ Ｐゴシック" pitchFamily="34" charset="-128"/>
              </a:rPr>
              <a:t>Diffraction occurs when an object causes a wave to change direction and bend around it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dirty="0"/>
              <a:t>The amount of diffraction depends on how big the obstacle or opening is compared to the wavelength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– an opening</a:t>
            </a:r>
          </a:p>
        </p:txBody>
      </p:sp>
      <p:pic>
        <p:nvPicPr>
          <p:cNvPr id="5" name="Picture 21" descr="Untitled-4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8" y="2133600"/>
            <a:ext cx="4644842" cy="38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962400" cy="37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– an obstacle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398"/>
            <a:ext cx="8170030" cy="347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87" y="6147262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63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-228600"/>
            <a:ext cx="8305800" cy="1143000"/>
          </a:xfrm>
        </p:spPr>
        <p:txBody>
          <a:bodyPr/>
          <a:lstStyle/>
          <a:p>
            <a:r>
              <a:rPr lang="en-US" dirty="0"/>
              <a:t>Diffraction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Tweets of songbirds vs. Hoots of Owls</a:t>
            </a:r>
          </a:p>
          <a:p>
            <a:r>
              <a:rPr lang="en-US" sz="2400" dirty="0"/>
              <a:t>Tweets have shorter wavelengths, so they don’t diffract as much, while hoots have longer wavelengths, so they diffract more!</a:t>
            </a:r>
          </a:p>
          <a:p>
            <a:endParaRPr lang="en-US" sz="2400" dirty="0"/>
          </a:p>
          <a:p>
            <a:r>
              <a:rPr lang="en-US" sz="2400" dirty="0"/>
              <a:t>Diffraction is what allows you to hear conversations down the hallway and around the corner in the cafeteria.</a:t>
            </a:r>
          </a:p>
          <a:p>
            <a:endParaRPr lang="en-US" sz="2400" dirty="0"/>
          </a:p>
          <a:p>
            <a:r>
              <a:rPr lang="en-US" sz="2400" dirty="0"/>
              <a:t>Spectrometers use diffraction (and interference) of light from slits or gratings to separate wavelengths.  Faint peaks of E at specific wavelengths can be detected and recorded.  A graph of these is called a spectral signature.  Patterns in a spectral sig help scientists identify the physical condition and composition of stellar and interstellar matter.  (temperature and composition).</a:t>
            </a:r>
          </a:p>
        </p:txBody>
      </p:sp>
    </p:spTree>
    <p:extLst>
      <p:ext uri="{BB962C8B-B14F-4D97-AF65-F5344CB8AC3E}">
        <p14:creationId xmlns:p14="http://schemas.microsoft.com/office/powerpoint/2010/main" val="1422586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Behavior of Waves</a:t>
            </a:r>
            <a:r>
              <a:rPr lang="en-US" i="1" dirty="0"/>
              <a:t>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Interference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Interference is the process of combining two or more waves into a new wave</a:t>
            </a:r>
          </a:p>
          <a:p>
            <a:pPr lvl="1">
              <a:lnSpc>
                <a:spcPct val="85000"/>
              </a:lnSpc>
            </a:pPr>
            <a:r>
              <a:rPr lang="en-US" dirty="0">
                <a:ea typeface="ＭＳ Ｐゴシック" pitchFamily="34" charset="-128"/>
              </a:rPr>
              <a:t>Constructive interference is any interference in which waves add together</a:t>
            </a:r>
          </a:p>
          <a:p>
            <a:pPr lvl="2">
              <a:lnSpc>
                <a:spcPct val="85000"/>
              </a:lnSpc>
            </a:pPr>
            <a:r>
              <a:rPr lang="en-US" dirty="0">
                <a:ea typeface="ＭＳ Ｐゴシック" pitchFamily="34" charset="-128"/>
              </a:rPr>
              <a:t> The resulting wave is bigger than the original waves </a:t>
            </a:r>
            <a:r>
              <a:rPr lang="en-US" dirty="0">
                <a:ea typeface="ＭＳ Ｐゴシック" pitchFamily="34" charset="-128"/>
                <a:hlinkClick r:id="" action="ppaction://hlinkshowjump?jump=nextslide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1">
              <a:lnSpc>
                <a:spcPct val="85000"/>
              </a:lnSpc>
            </a:pPr>
            <a:r>
              <a:rPr lang="en-US" dirty="0">
                <a:ea typeface="ＭＳ Ｐゴシック" pitchFamily="34" charset="-128"/>
              </a:rPr>
              <a:t>Destructive interference is any interference in which waves subtract from each other</a:t>
            </a:r>
          </a:p>
          <a:p>
            <a:pPr lvl="2">
              <a:lnSpc>
                <a:spcPct val="85000"/>
              </a:lnSpc>
            </a:pPr>
            <a:r>
              <a:rPr lang="en-US" dirty="0">
                <a:ea typeface="ＭＳ Ｐゴシック" pitchFamily="34" charset="-128"/>
              </a:rPr>
              <a:t>The resulting wave is smaller than the largest of the original waves </a:t>
            </a:r>
            <a:r>
              <a:rPr lang="en-US" dirty="0">
                <a:ea typeface="ＭＳ Ｐゴシック" pitchFamily="34" charset="-128"/>
                <a:hlinkClick r:id="rId2" action="ppaction://hlinksldjump"/>
              </a:rPr>
              <a:t>(PICTURE)</a:t>
            </a:r>
            <a:endParaRPr lang="en-US" dirty="0">
              <a:ea typeface="ＭＳ Ｐゴシック" pitchFamily="34" charset="-128"/>
            </a:endParaRPr>
          </a:p>
          <a:p>
            <a:pPr lvl="2">
              <a:lnSpc>
                <a:spcPct val="85000"/>
              </a:lnSpc>
            </a:pPr>
            <a:r>
              <a:rPr lang="en-US" dirty="0">
                <a:ea typeface="ＭＳ Ｐゴシック" pitchFamily="34" charset="-128"/>
              </a:rPr>
              <a:t>Waves may even completely cancel each other out </a:t>
            </a:r>
            <a:r>
              <a:rPr lang="en-US" dirty="0">
                <a:ea typeface="ＭＳ Ｐゴシック" pitchFamily="34" charset="-128"/>
                <a:hlinkClick r:id="rId3" action="ppaction://hlinksldjump"/>
              </a:rPr>
              <a:t>(PICTURE)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hlinkClick r:id="rId4" action="ppaction://hlinksldjump"/>
              </a:rPr>
              <a:t>(NEXT)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- Constructive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275" y="2128838"/>
            <a:ext cx="7654925" cy="44243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3275" y="37338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Constructive Interference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675" y="51816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675" y="6368534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803275" y="4103132"/>
            <a:ext cx="7654925" cy="2754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8498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Wave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0975"/>
            <a:ext cx="4506769" cy="30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70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Interference – Destructive (semi)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275" y="2128838"/>
            <a:ext cx="7654925" cy="44243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3275" y="37338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Constructive Interference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675" y="51816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675" y="6368534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275" y="5550932"/>
            <a:ext cx="7654925" cy="130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248" y="2155114"/>
            <a:ext cx="7654925" cy="194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77155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Interference – </a:t>
            </a:r>
            <a:r>
              <a:rPr lang="en-US" sz="4600" dirty="0"/>
              <a:t>Destructive (complete)</a:t>
            </a: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3275" y="2128838"/>
            <a:ext cx="7654925" cy="44243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3275" y="37338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Constructive Interference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675" y="5181600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675" y="6368534"/>
            <a:ext cx="38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133600"/>
            <a:ext cx="7654925" cy="341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18075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2367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0392" lvl="1" indent="-457200">
              <a:buAutoNum type="arabicPeriod"/>
            </a:pPr>
            <a:r>
              <a:rPr lang="en-US" sz="2800" dirty="0"/>
              <a:t>Reflection – water waves, light waves, sound waves</a:t>
            </a:r>
          </a:p>
          <a:p>
            <a:pPr marL="850392" lvl="1" indent="-457200">
              <a:buAutoNum type="arabicPeriod"/>
            </a:pPr>
            <a:r>
              <a:rPr lang="en-US" sz="2800" dirty="0"/>
              <a:t>Refraction – deep to shallow water waves, broken pencil, spear fishing</a:t>
            </a:r>
          </a:p>
          <a:p>
            <a:pPr marL="850392" lvl="1" indent="-457200">
              <a:buAutoNum type="arabicPeriod"/>
            </a:pPr>
            <a:r>
              <a:rPr lang="en-US" sz="2800" dirty="0"/>
              <a:t>Diffraction – owl hoots </a:t>
            </a:r>
            <a:r>
              <a:rPr lang="en-US" sz="2800" dirty="0" err="1"/>
              <a:t>vs</a:t>
            </a:r>
            <a:r>
              <a:rPr lang="en-US" sz="2800" dirty="0"/>
              <a:t> songbird tweets, light around particles in air</a:t>
            </a:r>
          </a:p>
          <a:p>
            <a:pPr marL="850392" lvl="1" indent="-457200">
              <a:buAutoNum type="arabicPeriod"/>
            </a:pPr>
            <a:r>
              <a:rPr lang="en-US" sz="2800" dirty="0"/>
              <a:t>Constructive Interference – concert hall, stereo speakers, amplifiers</a:t>
            </a:r>
          </a:p>
          <a:p>
            <a:pPr marL="850392" lvl="1" indent="-457200">
              <a:buAutoNum type="arabicPeriod"/>
            </a:pPr>
            <a:r>
              <a:rPr lang="en-US" sz="2800" dirty="0"/>
              <a:t>Destructive Interference – car muffler, noise cancelling headphones</a:t>
            </a:r>
          </a:p>
        </p:txBody>
      </p:sp>
    </p:spTree>
    <p:extLst>
      <p:ext uri="{BB962C8B-B14F-4D97-AF65-F5344CB8AC3E}">
        <p14:creationId xmlns:p14="http://schemas.microsoft.com/office/powerpoint/2010/main" val="7919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399-D280-FE49-88CF-EAA81FC2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Is light a </a:t>
            </a:r>
            <a:r>
              <a:rPr lang="en-US" dirty="0">
                <a:hlinkClick r:id="rId3"/>
              </a:rPr>
              <a:t>wave</a:t>
            </a:r>
            <a:r>
              <a:rPr lang="en-US" dirty="0"/>
              <a:t>? </a:t>
            </a:r>
            <a:r>
              <a:rPr lang="en-US" sz="2700" dirty="0"/>
              <a:t>(2:15-7, 8:24-end)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F0D56-7FF2-5C45-AB52-54A544EA6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6912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6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399-D280-FE49-88CF-EAA81FC2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Is light a </a:t>
            </a:r>
            <a:r>
              <a:rPr lang="en-US" dirty="0">
                <a:hlinkClick r:id="rId3"/>
              </a:rPr>
              <a:t>particle</a:t>
            </a:r>
            <a:r>
              <a:rPr lang="en-US" dirty="0"/>
              <a:t>? </a:t>
            </a:r>
            <a:r>
              <a:rPr lang="en-US" sz="3100" dirty="0"/>
              <a:t>(start @ 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66D9D-D8C1-034E-A73D-130CDAB76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5317"/>
            <a:ext cx="80323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0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Pg</a:t>
            </a:r>
            <a:r>
              <a:rPr lang="en-US" dirty="0"/>
              <a:t> 512: 1-8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5867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/>
              <a:t>1. How is a wave changed by reflection?  The reflected wave is upside down compared to the original wave. (if a </a:t>
            </a:r>
            <a:r>
              <a:rPr lang="en-US" sz="1950"/>
              <a:t>fixed end)</a:t>
            </a:r>
            <a:endParaRPr lang="en-US" sz="1950" dirty="0"/>
          </a:p>
          <a:p>
            <a:r>
              <a:rPr lang="en-US" sz="1950" dirty="0"/>
              <a:t>2. What causes refraction when a wave enters a medium at an angle?  The wave changes speed as it enters a new medium, resulting in the change of direction.</a:t>
            </a:r>
          </a:p>
          <a:p>
            <a:r>
              <a:rPr lang="en-US" sz="1950" dirty="0"/>
              <a:t>3. What determines how much a wave diffracts when it encounters an opening or obstacle?  The larger the wavelength compared to the obstacle or opening, the more the wave diffracts.</a:t>
            </a:r>
          </a:p>
          <a:p>
            <a:r>
              <a:rPr lang="en-US" sz="1950" dirty="0"/>
              <a:t>4. List the types of interference.  Constructive, destructive</a:t>
            </a:r>
          </a:p>
          <a:p>
            <a:r>
              <a:rPr lang="en-US" sz="1950" dirty="0"/>
              <a:t>5. At what wavelength can a standing wave form in an elastic cord?  Only if half a wavelength or a multiple of half a wavelength fits exactly into the length of the vibrating object.</a:t>
            </a:r>
          </a:p>
          <a:p>
            <a:r>
              <a:rPr lang="en-US" sz="1950" dirty="0"/>
              <a:t>6. How does the frequency of a reflected wave compare to the frequency of an incoming wave?  The are equal.</a:t>
            </a:r>
          </a:p>
          <a:p>
            <a:r>
              <a:rPr lang="en-US" sz="1950" dirty="0"/>
              <a:t>7. How are diffraction and refraction similar?  Different?  Both involve the bending of waves.  R occurs because the medium changes, and D occurs when a wave encounters an obstacle or a narrow opening.</a:t>
            </a:r>
          </a:p>
          <a:p>
            <a:r>
              <a:rPr lang="en-US" sz="1950" dirty="0"/>
              <a:t>8.  What is the amplitude of the wave that results when two identical waves interfere constructively?  Double the amplitude </a:t>
            </a:r>
          </a:p>
        </p:txBody>
      </p:sp>
    </p:spTree>
    <p:extLst>
      <p:ext uri="{BB962C8B-B14F-4D97-AF65-F5344CB8AC3E}">
        <p14:creationId xmlns:p14="http://schemas.microsoft.com/office/powerpoint/2010/main" val="15191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Behavior of Waves</a:t>
            </a:r>
            <a:r>
              <a:rPr lang="en-US" i="1" dirty="0"/>
              <a:t>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Standing Waves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 standing wave is a pattern of vibration that simulates a wave that is standing still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Waves equal in wavelength and amplitude, but travelling in opposite directions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Where wave cancel out (complete destructive interference) are called </a:t>
            </a:r>
            <a:r>
              <a:rPr lang="en-US" i="1" dirty="0">
                <a:ea typeface="ＭＳ Ｐゴシック" pitchFamily="34" charset="-128"/>
              </a:rPr>
              <a:t>nodes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Midway between the nodes lie points of maximum vibration, called </a:t>
            </a:r>
            <a:r>
              <a:rPr lang="en-US" i="1" dirty="0">
                <a:ea typeface="ＭＳ Ｐゴシック" pitchFamily="34" charset="-128"/>
              </a:rPr>
              <a:t>antinodes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constructive interference</a:t>
            </a:r>
          </a:p>
          <a:p>
            <a:pPr lvl="2"/>
            <a:endParaRPr lang="en-US" i="1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Waves</a:t>
            </a:r>
          </a:p>
        </p:txBody>
      </p:sp>
      <p:pic>
        <p:nvPicPr>
          <p:cNvPr id="53250" name="Picture 2" descr="http://media.web.britannica.com/eb-media/23/4323-004-2FAFF6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214891" cy="3387566"/>
          </a:xfrm>
          <a:prstGeom prst="rect">
            <a:avLst/>
          </a:prstGeom>
          <a:noFill/>
        </p:spPr>
      </p:pic>
      <p:pic>
        <p:nvPicPr>
          <p:cNvPr id="53252" name="Picture 4" descr="http://cache.gawker.com/assets/images/io9/2010/04/standing_w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2895600" cy="3472159"/>
          </a:xfrm>
          <a:prstGeom prst="rect">
            <a:avLst/>
          </a:prstGeom>
          <a:noFill/>
        </p:spPr>
      </p:pic>
      <p:pic>
        <p:nvPicPr>
          <p:cNvPr id="5" name="Picture 2" descr="C:\Users\mtest\AppData\Local\Microsoft\Windows\Temporary Internet Files\Content.IE5\VOW5NTXL\MC9004348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57" y="6147262"/>
            <a:ext cx="685743" cy="68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Compressional Wave</a:t>
            </a:r>
          </a:p>
        </p:txBody>
      </p:sp>
      <p:pic>
        <p:nvPicPr>
          <p:cNvPr id="10242" name="Picture 2" descr="http://www.passmyexams.co.uk/GCSE/physics/images/long_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4404880" cy="320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953000" cy="24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7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(Surface) Waves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971800"/>
            <a:ext cx="66335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467600" y="6412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48" y="2133600"/>
            <a:ext cx="2957551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Waves carry __________ through matter or space.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True or False: Waves are caused by a disturbance.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wave that requires a medium is called a ________ wave.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only type of wave that does not require a medium is a ____________ wave.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Light is an example of a </a:t>
            </a:r>
            <a:r>
              <a:rPr lang="en-US" u="sng" dirty="0"/>
              <a:t>(transverse /compressional)</a:t>
            </a:r>
            <a:r>
              <a:rPr lang="en-US" dirty="0"/>
              <a:t> wave.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Sound is an example of a </a:t>
            </a:r>
            <a:r>
              <a:rPr lang="en-US" u="sng" dirty="0"/>
              <a:t>(transverse /compressional)</a:t>
            </a:r>
            <a:r>
              <a:rPr lang="en-US" dirty="0"/>
              <a:t> wave.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101372</TotalTime>
  <Words>2873</Words>
  <Application>Microsoft Macintosh PowerPoint</Application>
  <PresentationFormat>On-screen Show (4:3)</PresentationFormat>
  <Paragraphs>369</Paragraphs>
  <Slides>67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Cambria Math</vt:lpstr>
      <vt:lpstr>Constantia</vt:lpstr>
      <vt:lpstr>Wingdings 2</vt:lpstr>
      <vt:lpstr>Flow</vt:lpstr>
      <vt:lpstr>Equation</vt:lpstr>
      <vt:lpstr>Waves</vt:lpstr>
      <vt:lpstr>The Nature of Waves</vt:lpstr>
      <vt:lpstr>Waves Only Carry Energy</vt:lpstr>
      <vt:lpstr>The Nature of Waves, continued</vt:lpstr>
      <vt:lpstr>The Nature of Waves, continued</vt:lpstr>
      <vt:lpstr>Transverse Wave</vt:lpstr>
      <vt:lpstr>Compressional Wave</vt:lpstr>
      <vt:lpstr>Combination (Surface) Waves</vt:lpstr>
      <vt:lpstr>Warm-up</vt:lpstr>
      <vt:lpstr>Wave Properties</vt:lpstr>
      <vt:lpstr>Different Looks</vt:lpstr>
      <vt:lpstr>Wave Properties, continued</vt:lpstr>
      <vt:lpstr>Wave Properties, continued</vt:lpstr>
      <vt:lpstr>Wavelength and Frequency Relationship</vt:lpstr>
      <vt:lpstr>Wave Properties, continued</vt:lpstr>
      <vt:lpstr>Amplitude of Compressional Waves</vt:lpstr>
      <vt:lpstr>Amplitude of Transverse Waves</vt:lpstr>
      <vt:lpstr>Typical Wave</vt:lpstr>
      <vt:lpstr>Warm-Up</vt:lpstr>
      <vt:lpstr>Wave Properties, continued</vt:lpstr>
      <vt:lpstr>Wave Properties, continued</vt:lpstr>
      <vt:lpstr>Kinetic Theory - Gases</vt:lpstr>
      <vt:lpstr>Kinetic Theory - Liquids</vt:lpstr>
      <vt:lpstr>Kinetic Theory - Solids</vt:lpstr>
      <vt:lpstr>Kinetic Theory</vt:lpstr>
      <vt:lpstr>Wave Equation Examples</vt:lpstr>
      <vt:lpstr>Magnetic Field Brief Notes:</vt:lpstr>
      <vt:lpstr>Magnet Vocabulary</vt:lpstr>
      <vt:lpstr>Magnetic Field</vt:lpstr>
      <vt:lpstr>Magnetic Materials</vt:lpstr>
      <vt:lpstr>What are Electromagnetic Waves?</vt:lpstr>
      <vt:lpstr>PowerPoint Presentation</vt:lpstr>
      <vt:lpstr>How are EM Waves produced?</vt:lpstr>
      <vt:lpstr>Electromagnetic Wave</vt:lpstr>
      <vt:lpstr>The Electromagnetic Spectrum</vt:lpstr>
      <vt:lpstr>The Electromagnetic Spectrum, continued</vt:lpstr>
      <vt:lpstr>The Electromagnetic Spectrum, continued</vt:lpstr>
      <vt:lpstr>The Electromagnetic Spectrum, continued</vt:lpstr>
      <vt:lpstr>The Electromagnetic Spectrum, continued</vt:lpstr>
      <vt:lpstr>The Electromagnetic Spectrum, continued</vt:lpstr>
      <vt:lpstr>The Electromagnetic Spectrum, continued</vt:lpstr>
      <vt:lpstr>The Electromagnetic Spectrum, continued</vt:lpstr>
      <vt:lpstr>PowerPoint Presentation</vt:lpstr>
      <vt:lpstr>Electromagnetic Spectrum – Wavelength, Frequency and Energy</vt:lpstr>
      <vt:lpstr>Energy waves  Other forms of E</vt:lpstr>
      <vt:lpstr>Warm-Up</vt:lpstr>
      <vt:lpstr>The Behavior of Waves</vt:lpstr>
      <vt:lpstr>Reflection – Free Boundary</vt:lpstr>
      <vt:lpstr>Reflection – Fixed Boundary</vt:lpstr>
      <vt:lpstr>Law of Reflection</vt:lpstr>
      <vt:lpstr>The Behavior of Waves, continued</vt:lpstr>
      <vt:lpstr>Refraction – change in speed</vt:lpstr>
      <vt:lpstr>The Behavior of Waves, continued</vt:lpstr>
      <vt:lpstr>The Behavior of Waves, continued</vt:lpstr>
      <vt:lpstr>Diffraction – an opening</vt:lpstr>
      <vt:lpstr>Diffraction – an obstacle</vt:lpstr>
      <vt:lpstr>Diffraction Examples</vt:lpstr>
      <vt:lpstr>The Behavior of Waves, continued</vt:lpstr>
      <vt:lpstr>Interference - Constructive</vt:lpstr>
      <vt:lpstr>Interference – Destructive (semi)</vt:lpstr>
      <vt:lpstr>Interference – Destructive (complete)</vt:lpstr>
      <vt:lpstr>Applications</vt:lpstr>
      <vt:lpstr>Is light a wave? (2:15-7, 8:24-end)</vt:lpstr>
      <vt:lpstr>Is light a particle? (start @ 4)</vt:lpstr>
      <vt:lpstr>Pg 512: 1-8</vt:lpstr>
      <vt:lpstr>The Behavior of Waves, continued</vt:lpstr>
      <vt:lpstr>Standing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Melly</dc:creator>
  <cp:lastModifiedBy>Microsoft Office User</cp:lastModifiedBy>
  <cp:revision>205</cp:revision>
  <cp:lastPrinted>2014-12-01T17:33:07Z</cp:lastPrinted>
  <dcterms:created xsi:type="dcterms:W3CDTF">2013-11-25T13:53:07Z</dcterms:created>
  <dcterms:modified xsi:type="dcterms:W3CDTF">2019-12-11T12:59:05Z</dcterms:modified>
</cp:coreProperties>
</file>